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5" r:id="rId6"/>
    <p:sldMasterId id="2147483697" r:id="rId7"/>
    <p:sldMasterId id="2147483709" r:id="rId8"/>
  </p:sldMasterIdLst>
  <p:notesMasterIdLst>
    <p:notesMasterId r:id="rId96"/>
  </p:notesMasterIdLst>
  <p:sldIdLst>
    <p:sldId id="260" r:id="rId9"/>
    <p:sldId id="777" r:id="rId10"/>
    <p:sldId id="261" r:id="rId11"/>
    <p:sldId id="779" r:id="rId12"/>
    <p:sldId id="266" r:id="rId13"/>
    <p:sldId id="317" r:id="rId14"/>
    <p:sldId id="775" r:id="rId15"/>
    <p:sldId id="319" r:id="rId16"/>
    <p:sldId id="321" r:id="rId17"/>
    <p:sldId id="322" r:id="rId18"/>
    <p:sldId id="324" r:id="rId19"/>
    <p:sldId id="298" r:id="rId20"/>
    <p:sldId id="327" r:id="rId21"/>
    <p:sldId id="328" r:id="rId22"/>
    <p:sldId id="342" r:id="rId23"/>
    <p:sldId id="333" r:id="rId24"/>
    <p:sldId id="792" r:id="rId25"/>
    <p:sldId id="337" r:id="rId26"/>
    <p:sldId id="338" r:id="rId27"/>
    <p:sldId id="331" r:id="rId28"/>
    <p:sldId id="330" r:id="rId29"/>
    <p:sldId id="346" r:id="rId30"/>
    <p:sldId id="344" r:id="rId31"/>
    <p:sldId id="348" r:id="rId32"/>
    <p:sldId id="702" r:id="rId33"/>
    <p:sldId id="704" r:id="rId34"/>
    <p:sldId id="350" r:id="rId35"/>
    <p:sldId id="665" r:id="rId36"/>
    <p:sldId id="666" r:id="rId37"/>
    <p:sldId id="691" r:id="rId38"/>
    <p:sldId id="692" r:id="rId39"/>
    <p:sldId id="695" r:id="rId40"/>
    <p:sldId id="698" r:id="rId41"/>
    <p:sldId id="696" r:id="rId42"/>
    <p:sldId id="699" r:id="rId43"/>
    <p:sldId id="781" r:id="rId44"/>
    <p:sldId id="795" r:id="rId45"/>
    <p:sldId id="782" r:id="rId46"/>
    <p:sldId id="706" r:id="rId47"/>
    <p:sldId id="708" r:id="rId48"/>
    <p:sldId id="710" r:id="rId49"/>
    <p:sldId id="711" r:id="rId50"/>
    <p:sldId id="715" r:id="rId51"/>
    <p:sldId id="717" r:id="rId52"/>
    <p:sldId id="719" r:id="rId53"/>
    <p:sldId id="722" r:id="rId54"/>
    <p:sldId id="727" r:id="rId55"/>
    <p:sldId id="728" r:id="rId56"/>
    <p:sldId id="729" r:id="rId57"/>
    <p:sldId id="726" r:id="rId58"/>
    <p:sldId id="732" r:id="rId59"/>
    <p:sldId id="734" r:id="rId60"/>
    <p:sldId id="736" r:id="rId61"/>
    <p:sldId id="738" r:id="rId62"/>
    <p:sldId id="740" r:id="rId63"/>
    <p:sldId id="742" r:id="rId64"/>
    <p:sldId id="744" r:id="rId65"/>
    <p:sldId id="746" r:id="rId66"/>
    <p:sldId id="748" r:id="rId67"/>
    <p:sldId id="750" r:id="rId68"/>
    <p:sldId id="783" r:id="rId69"/>
    <p:sldId id="756" r:id="rId70"/>
    <p:sldId id="755" r:id="rId71"/>
    <p:sldId id="758" r:id="rId72"/>
    <p:sldId id="759" r:id="rId73"/>
    <p:sldId id="760" r:id="rId74"/>
    <p:sldId id="762" r:id="rId75"/>
    <p:sldId id="764" r:id="rId76"/>
    <p:sldId id="766" r:id="rId77"/>
    <p:sldId id="768" r:id="rId78"/>
    <p:sldId id="770" r:id="rId79"/>
    <p:sldId id="772" r:id="rId80"/>
    <p:sldId id="774" r:id="rId81"/>
    <p:sldId id="785" r:id="rId82"/>
    <p:sldId id="789" r:id="rId83"/>
    <p:sldId id="787" r:id="rId84"/>
    <p:sldId id="791" r:id="rId85"/>
    <p:sldId id="794" r:id="rId86"/>
    <p:sldId id="796" r:id="rId87"/>
    <p:sldId id="797" r:id="rId88"/>
    <p:sldId id="798" r:id="rId89"/>
    <p:sldId id="802" r:id="rId90"/>
    <p:sldId id="803" r:id="rId91"/>
    <p:sldId id="799" r:id="rId92"/>
    <p:sldId id="800" r:id="rId93"/>
    <p:sldId id="793" r:id="rId94"/>
    <p:sldId id="801"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900"/>
    <a:srgbClr val="F0FEDA"/>
    <a:srgbClr val="00AF50"/>
    <a:srgbClr val="3233FF"/>
    <a:srgbClr val="EAF1DD"/>
    <a:srgbClr val="C6D9F1"/>
    <a:srgbClr val="C2D69B"/>
    <a:srgbClr val="FABF8F"/>
    <a:srgbClr val="FDE9D9"/>
    <a:srgbClr val="8DB3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94660"/>
  </p:normalViewPr>
  <p:slideViewPr>
    <p:cSldViewPr snapToGrid="0">
      <p:cViewPr varScale="1">
        <p:scale>
          <a:sx n="65" d="100"/>
          <a:sy n="65" d="100"/>
        </p:scale>
        <p:origin x="1806" y="78"/>
      </p:cViewPr>
      <p:guideLst>
        <p:guide orient="horz" pos="2160"/>
        <p:guide pos="2880"/>
      </p:guideLst>
    </p:cSldViewPr>
  </p:slid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02BD3-A4FC-4160-9B4A-1B3712634D54}" type="datetimeFigureOut">
              <a:rPr lang="da-DK" smtClean="0"/>
              <a:t>09-05-2023</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E9934-AF26-4A75-877A-1B598F2D966A}" type="slidenum">
              <a:rPr lang="da-DK" smtClean="0"/>
              <a:t>‹Nr.›</a:t>
            </a:fld>
            <a:endParaRPr lang="da-DK"/>
          </a:p>
        </p:txBody>
      </p:sp>
    </p:spTree>
    <p:extLst>
      <p:ext uri="{BB962C8B-B14F-4D97-AF65-F5344CB8AC3E}">
        <p14:creationId xmlns:p14="http://schemas.microsoft.com/office/powerpoint/2010/main" val="3233972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A13E9934-AF26-4A75-877A-1B598F2D966A}" type="slidenum">
              <a:rPr lang="da-DK" smtClean="0"/>
              <a:t>55</a:t>
            </a:fld>
            <a:endParaRPr lang="da-DK"/>
          </a:p>
        </p:txBody>
      </p:sp>
    </p:spTree>
    <p:extLst>
      <p:ext uri="{BB962C8B-B14F-4D97-AF65-F5344CB8AC3E}">
        <p14:creationId xmlns:p14="http://schemas.microsoft.com/office/powerpoint/2010/main" val="178128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Teacher must determine the total time for the Home Case</a:t>
            </a:r>
          </a:p>
        </p:txBody>
      </p:sp>
      <p:sp>
        <p:nvSpPr>
          <p:cNvPr id="4" name="Foliennummernplatzhalter 3"/>
          <p:cNvSpPr>
            <a:spLocks noGrp="1"/>
          </p:cNvSpPr>
          <p:nvPr>
            <p:ph type="sldNum" sz="quarter" idx="5"/>
          </p:nvPr>
        </p:nvSpPr>
        <p:spPr/>
        <p:txBody>
          <a:bodyPr/>
          <a:lstStyle/>
          <a:p>
            <a:fld id="{A13E9934-AF26-4A75-877A-1B598F2D966A}" type="slidenum">
              <a:rPr lang="da-DK" smtClean="0"/>
              <a:t>76</a:t>
            </a:fld>
            <a:endParaRPr lang="da-DK"/>
          </a:p>
        </p:txBody>
      </p:sp>
    </p:spTree>
    <p:extLst>
      <p:ext uri="{BB962C8B-B14F-4D97-AF65-F5344CB8AC3E}">
        <p14:creationId xmlns:p14="http://schemas.microsoft.com/office/powerpoint/2010/main" val="95197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Verwendete Literatur</a:t>
            </a:r>
          </a:p>
          <a:p>
            <a:r>
              <a:rPr lang="de-DE" dirty="0"/>
              <a:t>Stangl, W. (2022, 2. März). Selbstreflexion . Online Lexikon für Psychologie und Pädagogik.</a:t>
            </a:r>
          </a:p>
          <a:p>
            <a:r>
              <a:rPr lang="de-DE" dirty="0"/>
              <a:t>https://lexikon.stangl.eu/7084/selbstreflexion.</a:t>
            </a:r>
            <a:endParaRPr lang="en-GB" dirty="0"/>
          </a:p>
        </p:txBody>
      </p:sp>
      <p:sp>
        <p:nvSpPr>
          <p:cNvPr id="4" name="Foliennummernplatzhalter 3"/>
          <p:cNvSpPr>
            <a:spLocks noGrp="1"/>
          </p:cNvSpPr>
          <p:nvPr>
            <p:ph type="sldNum" sz="quarter" idx="5"/>
          </p:nvPr>
        </p:nvSpPr>
        <p:spPr/>
        <p:txBody>
          <a:bodyPr/>
          <a:lstStyle/>
          <a:p>
            <a:fld id="{A13E9934-AF26-4A75-877A-1B598F2D966A}" type="slidenum">
              <a:rPr lang="da-DK" smtClean="0"/>
              <a:t>82</a:t>
            </a:fld>
            <a:endParaRPr lang="da-DK"/>
          </a:p>
        </p:txBody>
      </p:sp>
    </p:spTree>
    <p:extLst>
      <p:ext uri="{BB962C8B-B14F-4D97-AF65-F5344CB8AC3E}">
        <p14:creationId xmlns:p14="http://schemas.microsoft.com/office/powerpoint/2010/main" val="234651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5.w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4.w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FB334D70-BA31-454A-8165-F66BD0BC9E50}"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163968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B334D70-BA31-454A-8165-F66BD0BC9E50}"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2053113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B334D70-BA31-454A-8165-F66BD0BC9E50}"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3315003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p:nvSpPr>
        <p:spPr bwMode="gray">
          <a:xfrm>
            <a:off x="0" y="1196977"/>
            <a:ext cx="8243888" cy="540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sp>
        <p:nvSpPr>
          <p:cNvPr id="5" name="Rechteck 4"/>
          <p:cNvSpPr/>
          <p:nvPr/>
        </p:nvSpPr>
        <p:spPr bwMode="gray">
          <a:xfrm>
            <a:off x="1" y="908052"/>
            <a:ext cx="2574925" cy="288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sp>
        <p:nvSpPr>
          <p:cNvPr id="6" name="Rechteck 5"/>
          <p:cNvSpPr/>
          <p:nvPr/>
        </p:nvSpPr>
        <p:spPr bwMode="gray">
          <a:xfrm>
            <a:off x="2574926" y="908052"/>
            <a:ext cx="6569075" cy="288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sp>
        <p:nvSpPr>
          <p:cNvPr id="7" name="Rechteck 6"/>
          <p:cNvSpPr/>
          <p:nvPr/>
        </p:nvSpPr>
        <p:spPr bwMode="gray">
          <a:xfrm>
            <a:off x="0" y="0"/>
            <a:ext cx="1277938" cy="908050"/>
          </a:xfrm>
          <a:prstGeom prst="rect">
            <a:avLst/>
          </a:prstGeom>
          <a:solidFill>
            <a:srgbClr val="76AB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sp>
        <p:nvSpPr>
          <p:cNvPr id="8" name="Rechteck 7"/>
          <p:cNvSpPr/>
          <p:nvPr/>
        </p:nvSpPr>
        <p:spPr bwMode="gray">
          <a:xfrm>
            <a:off x="1277939" y="0"/>
            <a:ext cx="2592387" cy="908050"/>
          </a:xfrm>
          <a:prstGeom prst="rect">
            <a:avLst/>
          </a:prstGeom>
          <a:solidFill>
            <a:srgbClr val="488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sp>
        <p:nvSpPr>
          <p:cNvPr id="9" name="Rechteck 8"/>
          <p:cNvSpPr/>
          <p:nvPr/>
        </p:nvSpPr>
        <p:spPr bwMode="gray">
          <a:xfrm>
            <a:off x="3870326" y="0"/>
            <a:ext cx="5273675" cy="908050"/>
          </a:xfrm>
          <a:prstGeom prst="rect">
            <a:avLst/>
          </a:prstGeom>
          <a:gradFill flip="none" rotWithShape="1">
            <a:gsLst>
              <a:gs pos="0">
                <a:srgbClr val="5E9EFF"/>
              </a:gs>
              <a:gs pos="20000">
                <a:srgbClr val="85C2FF"/>
              </a:gs>
              <a:gs pos="50000">
                <a:srgbClr val="C4D6EB"/>
              </a:gs>
              <a:gs pos="77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sp>
        <p:nvSpPr>
          <p:cNvPr id="10" name="Rechteck 9"/>
          <p:cNvSpPr/>
          <p:nvPr/>
        </p:nvSpPr>
        <p:spPr bwMode="gray">
          <a:xfrm>
            <a:off x="8243889" y="1196977"/>
            <a:ext cx="900112" cy="540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sp>
        <p:nvSpPr>
          <p:cNvPr id="2" name="Titel 1"/>
          <p:cNvSpPr>
            <a:spLocks noGrp="1"/>
          </p:cNvSpPr>
          <p:nvPr>
            <p:ph type="ctrTitle"/>
          </p:nvPr>
        </p:nvSpPr>
        <p:spPr bwMode="gray">
          <a:xfrm>
            <a:off x="1278492" y="2421040"/>
            <a:ext cx="6478313" cy="1368000"/>
          </a:xfrm>
        </p:spPr>
        <p:txBody>
          <a:bodyPr anchor="b"/>
          <a:lstStyle>
            <a:lvl1pPr>
              <a:defRPr sz="3300">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bwMode="gray">
          <a:xfrm>
            <a:off x="1278492" y="3933176"/>
            <a:ext cx="6478313" cy="1080000"/>
          </a:xfrm>
        </p:spPr>
        <p:txBody>
          <a:bodyPr/>
          <a:lstStyle>
            <a:lvl1pPr marL="0" indent="0" algn="l">
              <a:spcBef>
                <a:spcPts val="0"/>
              </a:spcBef>
              <a:buNone/>
              <a:defRPr sz="1500">
                <a:solidFill>
                  <a:schemeClr val="bg1"/>
                </a:solidFill>
              </a:defRPr>
            </a:lvl1pPr>
            <a:lvl2pPr marL="0" indent="0" algn="l">
              <a:spcBef>
                <a:spcPts val="0"/>
              </a:spcBef>
              <a:buNone/>
              <a:defRPr sz="1500">
                <a:solidFill>
                  <a:schemeClr val="bg1"/>
                </a:solidFill>
              </a:defRPr>
            </a:lvl2pPr>
            <a:lvl3pPr marL="0" indent="0" algn="l">
              <a:spcBef>
                <a:spcPts val="0"/>
              </a:spcBef>
              <a:buNone/>
              <a:defRPr sz="1500">
                <a:solidFill>
                  <a:schemeClr val="bg1"/>
                </a:solidFill>
              </a:defRPr>
            </a:lvl3pPr>
            <a:lvl4pPr marL="0" indent="0" algn="l">
              <a:spcBef>
                <a:spcPts val="0"/>
              </a:spcBef>
              <a:buNone/>
              <a:defRPr sz="1500">
                <a:solidFill>
                  <a:schemeClr val="bg1"/>
                </a:solidFill>
              </a:defRPr>
            </a:lvl4pPr>
            <a:lvl5pPr marL="0" indent="0" algn="l">
              <a:spcBef>
                <a:spcPts val="0"/>
              </a:spcBef>
              <a:buNone/>
              <a:defRPr sz="1500">
                <a:solidFill>
                  <a:schemeClr val="bg1"/>
                </a:solidFill>
              </a:defRPr>
            </a:lvl5pPr>
            <a:lvl6pPr marL="0" indent="0" algn="l">
              <a:spcBef>
                <a:spcPts val="0"/>
              </a:spcBef>
              <a:buNone/>
              <a:defRPr sz="1500">
                <a:solidFill>
                  <a:schemeClr val="bg1"/>
                </a:solidFill>
              </a:defRPr>
            </a:lvl6pPr>
            <a:lvl7pPr marL="0" indent="0" algn="l">
              <a:spcBef>
                <a:spcPts val="0"/>
              </a:spcBef>
              <a:buNone/>
              <a:defRPr sz="1500">
                <a:solidFill>
                  <a:schemeClr val="bg1"/>
                </a:solidFill>
              </a:defRPr>
            </a:lvl7pPr>
            <a:lvl8pPr marL="0" indent="0" algn="l">
              <a:spcBef>
                <a:spcPts val="0"/>
              </a:spcBef>
              <a:buNone/>
              <a:defRPr sz="1500">
                <a:solidFill>
                  <a:schemeClr val="bg1"/>
                </a:solidFill>
              </a:defRPr>
            </a:lvl8pPr>
            <a:lvl9pPr marL="0" indent="0" algn="l">
              <a:spcBef>
                <a:spcPts val="0"/>
              </a:spcBef>
              <a:buNone/>
              <a:defRPr sz="1500">
                <a:solidFill>
                  <a:schemeClr val="bg1"/>
                </a:solidFill>
              </a:defRPr>
            </a:lvl9pPr>
          </a:lstStyle>
          <a:p>
            <a:r>
              <a:rPr lang="de-DE"/>
              <a:t>Formatvorlage des Untertitelmasters durch Klicken bearbeiten</a:t>
            </a:r>
            <a:endParaRPr lang="de-DE" dirty="0"/>
          </a:p>
        </p:txBody>
      </p:sp>
      <p:sp>
        <p:nvSpPr>
          <p:cNvPr id="12" name="Foliennummernplatzhalter 5"/>
          <p:cNvSpPr>
            <a:spLocks noGrp="1"/>
          </p:cNvSpPr>
          <p:nvPr>
            <p:ph type="sldNum" sz="quarter" idx="10"/>
          </p:nvPr>
        </p:nvSpPr>
        <p:spPr bwMode="gray"/>
        <p:txBody>
          <a:bodyPr/>
          <a:lstStyle>
            <a:lvl1pPr>
              <a:defRPr/>
            </a:lvl1pPr>
          </a:lstStyle>
          <a:p>
            <a:pPr>
              <a:defRPr/>
            </a:pPr>
            <a:fld id="{1DB27DC3-757B-49C5-AFB9-DB157B47FC21}" type="slidenum">
              <a:rPr lang="de-DE" smtClean="0"/>
              <a:pPr>
                <a:defRPr/>
              </a:pPr>
              <a:t>‹Nr.›</a:t>
            </a:fld>
            <a:endParaRPr lang="de-DE" dirty="0"/>
          </a:p>
        </p:txBody>
      </p:sp>
      <p:pic>
        <p:nvPicPr>
          <p:cNvPr id="14" name="Billede 3">
            <a:extLst>
              <a:ext uri="{FF2B5EF4-FFF2-40B4-BE49-F238E27FC236}">
                <a16:creationId xmlns:a16="http://schemas.microsoft.com/office/drawing/2014/main" id="{4F2E88FE-FAE0-6414-3FF7-6C7277E0AFAC}"/>
              </a:ext>
            </a:extLst>
          </p:cNvPr>
          <p:cNvPicPr>
            <a:picLocks noChangeAspect="1"/>
          </p:cNvPicPr>
          <p:nvPr userDrawn="1"/>
        </p:nvPicPr>
        <p:blipFill>
          <a:blip r:embed="rId2"/>
          <a:stretch>
            <a:fillRect/>
          </a:stretch>
        </p:blipFill>
        <p:spPr>
          <a:xfrm>
            <a:off x="8078088" y="23517"/>
            <a:ext cx="986279" cy="657520"/>
          </a:xfrm>
          <a:prstGeom prst="rect">
            <a:avLst/>
          </a:prstGeom>
        </p:spPr>
      </p:pic>
    </p:spTree>
    <p:extLst>
      <p:ext uri="{BB962C8B-B14F-4D97-AF65-F5344CB8AC3E}">
        <p14:creationId xmlns:p14="http://schemas.microsoft.com/office/powerpoint/2010/main" val="88158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halt">
    <p:spTree>
      <p:nvGrpSpPr>
        <p:cNvPr id="1" name=""/>
        <p:cNvGrpSpPr/>
        <p:nvPr/>
      </p:nvGrpSpPr>
      <p:grpSpPr>
        <a:xfrm>
          <a:off x="0" y="0"/>
          <a:ext cx="0" cy="0"/>
          <a:chOff x="0" y="0"/>
          <a:chExt cx="0" cy="0"/>
        </a:xfrm>
      </p:grpSpPr>
      <p:sp>
        <p:nvSpPr>
          <p:cNvPr id="3" name="Inhaltsplatzhalter 2"/>
          <p:cNvSpPr>
            <a:spLocks noGrp="1"/>
          </p:cNvSpPr>
          <p:nvPr>
            <p:ph idx="1"/>
          </p:nvPr>
        </p:nvSpPr>
        <p:spPr bwMode="gray">
          <a:xfrm>
            <a:off x="522550" y="1268760"/>
            <a:ext cx="8098903" cy="5184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lvl1pPr>
              <a:defRPr lang="de-DE" smtClean="0"/>
            </a:lvl1pPr>
            <a:lvl2pPr marL="201216" indent="-201216">
              <a:defRPr lang="de-DE" sz="1350" smtClean="0"/>
            </a:lvl2pPr>
            <a:lvl3pPr marL="402431" indent="-132160">
              <a:buFont typeface="Symbol" panose="05050102010706020507" pitchFamily="18" charset="2"/>
              <a:buChar char="-"/>
              <a:defRPr lang="de-DE" sz="1200" smtClean="0"/>
            </a:lvl3pPr>
            <a:lvl4pPr marL="672704" indent="-132160">
              <a:buFont typeface="Arial" panose="020B0604020202020204" pitchFamily="34" charset="0"/>
              <a:buChar char="•"/>
              <a:defRPr lang="de-DE" sz="1200" smtClean="0"/>
            </a:lvl4pPr>
            <a:lvl5pPr marL="944166" indent="-133350">
              <a:buFont typeface="Wingdings" panose="05000000000000000000" pitchFamily="2" charset="2"/>
              <a:buChar cha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itel 8"/>
          <p:cNvSpPr>
            <a:spLocks noGrp="1"/>
          </p:cNvSpPr>
          <p:nvPr>
            <p:ph type="title"/>
          </p:nvPr>
        </p:nvSpPr>
        <p:spPr/>
        <p:txBody>
          <a:bodyPr/>
          <a:lstStyle/>
          <a:p>
            <a:r>
              <a:rPr lang="de-DE"/>
              <a:t>Titelmasterformat durch Klicken bearbeiten</a:t>
            </a:r>
            <a:endParaRPr lang="de-DE" dirty="0"/>
          </a:p>
        </p:txBody>
      </p:sp>
      <p:sp>
        <p:nvSpPr>
          <p:cNvPr id="4" name="Foliennummernplatzhalter 5"/>
          <p:cNvSpPr>
            <a:spLocks noGrp="1"/>
          </p:cNvSpPr>
          <p:nvPr>
            <p:ph type="sldNum" sz="quarter" idx="10"/>
          </p:nvPr>
        </p:nvSpPr>
        <p:spPr bwMode="gray"/>
        <p:txBody>
          <a:bodyPr/>
          <a:lstStyle>
            <a:lvl1pPr>
              <a:defRPr/>
            </a:lvl1p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5" name="Datumsplatzhalter 3"/>
          <p:cNvSpPr>
            <a:spLocks noGrp="1"/>
          </p:cNvSpPr>
          <p:nvPr>
            <p:ph type="dt" sz="half" idx="11"/>
          </p:nvPr>
        </p:nvSpPr>
        <p:spPr/>
        <p:txBody>
          <a:bodyPr/>
          <a:lstStyle>
            <a:lvl1pPr>
              <a:defRPr/>
            </a:lvl1pPr>
          </a:lstStyle>
          <a:p>
            <a:pPr>
              <a:defRPr/>
            </a:pPr>
            <a:endParaRPr lang="de-DE"/>
          </a:p>
        </p:txBody>
      </p:sp>
      <p:sp>
        <p:nvSpPr>
          <p:cNvPr id="6" name="Fußzeilenplatzhalter 4"/>
          <p:cNvSpPr>
            <a:spLocks noGrp="1"/>
          </p:cNvSpPr>
          <p:nvPr>
            <p:ph type="ftr" sz="quarter" idx="12"/>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1661711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halt mit Bild">
    <p:spTree>
      <p:nvGrpSpPr>
        <p:cNvPr id="1" name=""/>
        <p:cNvGrpSpPr/>
        <p:nvPr/>
      </p:nvGrpSpPr>
      <p:grpSpPr>
        <a:xfrm>
          <a:off x="0" y="0"/>
          <a:ext cx="0" cy="0"/>
          <a:chOff x="0" y="0"/>
          <a:chExt cx="0" cy="0"/>
        </a:xfrm>
      </p:grpSpPr>
      <p:sp>
        <p:nvSpPr>
          <p:cNvPr id="3" name="Inhaltsplatzhalter 2"/>
          <p:cNvSpPr>
            <a:spLocks noGrp="1"/>
          </p:cNvSpPr>
          <p:nvPr>
            <p:ph idx="1"/>
          </p:nvPr>
        </p:nvSpPr>
        <p:spPr bwMode="gray">
          <a:xfrm>
            <a:off x="522549" y="1264589"/>
            <a:ext cx="5290950" cy="51167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lvl1pPr algn="l" rtl="0" eaLnBrk="1" fontAlgn="base" hangingPunct="1">
              <a:spcBef>
                <a:spcPct val="20000"/>
              </a:spcBef>
              <a:spcAft>
                <a:spcPct val="0"/>
              </a:spcAft>
              <a:defRPr lang="de-DE" sz="1500" kern="1200" dirty="0" smtClean="0">
                <a:solidFill>
                  <a:schemeClr val="tx1"/>
                </a:solidFill>
                <a:latin typeface="+mn-lt"/>
                <a:ea typeface="+mn-ea"/>
                <a:cs typeface="+mn-cs"/>
              </a:defRPr>
            </a:lvl1pPr>
            <a:lvl2pPr marL="269081" indent="-269081" algn="l" rtl="0" eaLnBrk="1" fontAlgn="base" hangingPunct="1">
              <a:spcBef>
                <a:spcPct val="20000"/>
              </a:spcBef>
              <a:spcAft>
                <a:spcPct val="0"/>
              </a:spcAft>
              <a:defRPr lang="de-DE" sz="1350" kern="1200" dirty="0" smtClean="0">
                <a:solidFill>
                  <a:schemeClr val="tx1"/>
                </a:solidFill>
                <a:latin typeface="+mn-lt"/>
                <a:ea typeface="+mn-ea"/>
                <a:cs typeface="+mn-cs"/>
              </a:defRPr>
            </a:lvl2pPr>
            <a:lvl3pPr marL="527447" indent="-257175" algn="l" rtl="0" eaLnBrk="1" fontAlgn="base" hangingPunct="1">
              <a:spcBef>
                <a:spcPct val="20000"/>
              </a:spcBef>
              <a:spcAft>
                <a:spcPct val="0"/>
              </a:spcAft>
              <a:defRPr lang="de-DE" sz="1200" kern="1200" dirty="0" smtClean="0">
                <a:solidFill>
                  <a:schemeClr val="tx1"/>
                </a:solidFill>
                <a:latin typeface="+mn-lt"/>
                <a:ea typeface="+mn-ea"/>
                <a:cs typeface="+mn-cs"/>
              </a:defRPr>
            </a:lvl3pPr>
            <a:lvl4pPr marL="797719" indent="-257175" algn="l" rtl="0" eaLnBrk="1" fontAlgn="base" hangingPunct="1">
              <a:spcBef>
                <a:spcPct val="20000"/>
              </a:spcBef>
              <a:spcAft>
                <a:spcPct val="0"/>
              </a:spcAft>
              <a:defRPr lang="de-DE" sz="1200" kern="1200" dirty="0" smtClean="0">
                <a:solidFill>
                  <a:schemeClr val="tx1"/>
                </a:solidFill>
                <a:latin typeface="+mn-lt"/>
                <a:ea typeface="+mn-ea"/>
                <a:cs typeface="+mn-cs"/>
              </a:defRPr>
            </a:lvl4pPr>
            <a:lvl5pPr marL="1079897" indent="-269081" algn="l" rtl="0" eaLnBrk="1" fontAlgn="base" hangingPunct="1">
              <a:spcBef>
                <a:spcPct val="20000"/>
              </a:spcBef>
              <a:spcAft>
                <a:spcPct val="0"/>
              </a:spcAft>
              <a:defRPr lang="de-DE" sz="1200" kern="1200" dirty="0">
                <a:solidFill>
                  <a:schemeClr val="tx1"/>
                </a:solidFill>
                <a:latin typeface="+mn-lt"/>
                <a:ea typeface="+mn-ea"/>
                <a:cs typeface="+mn-cs"/>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p:cNvSpPr>
            <a:spLocks noGrp="1"/>
          </p:cNvSpPr>
          <p:nvPr>
            <p:ph type="pic" sz="quarter" idx="13"/>
          </p:nvPr>
        </p:nvSpPr>
        <p:spPr bwMode="gray">
          <a:xfrm>
            <a:off x="6083702" y="1424232"/>
            <a:ext cx="3060299" cy="3775380"/>
          </a:xfrm>
        </p:spPr>
        <p:txBody>
          <a:bodyPr rtlCol="0">
            <a:noAutofit/>
          </a:bodyPr>
          <a:lstStyle/>
          <a:p>
            <a:pPr lvl="0"/>
            <a:r>
              <a:rPr lang="de-DE" noProof="0"/>
              <a:t>Bild durch Klicken auf Symbol hinzufügen</a:t>
            </a:r>
            <a:endParaRPr lang="de-DE" noProof="0" dirty="0"/>
          </a:p>
        </p:txBody>
      </p:sp>
      <p:sp>
        <p:nvSpPr>
          <p:cNvPr id="9" name="Titel 8"/>
          <p:cNvSpPr>
            <a:spLocks noGrp="1"/>
          </p:cNvSpPr>
          <p:nvPr>
            <p:ph type="title"/>
          </p:nvPr>
        </p:nvSpPr>
        <p:spPr/>
        <p:txBody>
          <a:bodyPr/>
          <a:lstStyle/>
          <a:p>
            <a:r>
              <a:rPr lang="de-DE"/>
              <a:t>Titelmasterformat durch Klicken bearbeiten</a:t>
            </a:r>
          </a:p>
        </p:txBody>
      </p:sp>
      <p:sp>
        <p:nvSpPr>
          <p:cNvPr id="5" name="Foliennummernplatzhalter 5"/>
          <p:cNvSpPr>
            <a:spLocks noGrp="1"/>
          </p:cNvSpPr>
          <p:nvPr>
            <p:ph type="sldNum" sz="quarter" idx="14"/>
          </p:nvPr>
        </p:nvSpPr>
        <p:spPr bwMode="gray"/>
        <p:txBody>
          <a:bodyPr/>
          <a:lstStyle>
            <a:lvl1pPr>
              <a:defRPr/>
            </a:lvl1p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6" name="Datumsplatzhalter 9"/>
          <p:cNvSpPr>
            <a:spLocks noGrp="1"/>
          </p:cNvSpPr>
          <p:nvPr>
            <p:ph type="dt" sz="half" idx="15"/>
          </p:nvPr>
        </p:nvSpPr>
        <p:spPr/>
        <p:txBody>
          <a:bodyPr/>
          <a:lstStyle>
            <a:lvl1pPr>
              <a:defRPr/>
            </a:lvl1pPr>
          </a:lstStyle>
          <a:p>
            <a:pPr>
              <a:defRPr/>
            </a:pPr>
            <a:endParaRPr lang="de-DE"/>
          </a:p>
        </p:txBody>
      </p:sp>
      <p:sp>
        <p:nvSpPr>
          <p:cNvPr id="7" name="Fußzeilenplatzhalter 10"/>
          <p:cNvSpPr>
            <a:spLocks noGrp="1"/>
          </p:cNvSpPr>
          <p:nvPr>
            <p:ph type="ftr" sz="quarter" idx="16"/>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169605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Inhaltsplatzhalter 3"/>
          <p:cNvSpPr>
            <a:spLocks noGrp="1"/>
          </p:cNvSpPr>
          <p:nvPr>
            <p:ph sz="half" idx="2"/>
          </p:nvPr>
        </p:nvSpPr>
        <p:spPr bwMode="gray">
          <a:xfrm>
            <a:off x="4733883" y="1259796"/>
            <a:ext cx="3887570" cy="50399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lvl1pPr>
              <a:defRPr lang="de-DE" smtClean="0"/>
            </a:lvl1pPr>
            <a:lvl2pPr>
              <a:defRPr lang="de-DE" smtClean="0"/>
            </a:lvl2pPr>
            <a:lvl3pPr>
              <a:defRPr lang="de-DE" sz="1200" smtClean="0"/>
            </a:lvl3pPr>
            <a:lvl4pPr>
              <a:defRPr lang="de-DE"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half" idx="13"/>
          </p:nvPr>
        </p:nvSpPr>
        <p:spPr bwMode="gray">
          <a:xfrm>
            <a:off x="522550" y="1259796"/>
            <a:ext cx="3887569" cy="50399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lvl1pPr>
              <a:defRPr lang="de-DE" smtClean="0"/>
            </a:lvl1pPr>
            <a:lvl2pPr>
              <a:defRPr lang="de-DE" smtClean="0"/>
            </a:lvl2pPr>
            <a:lvl3pPr>
              <a:defRPr lang="de-DE" sz="1200" smtClean="0"/>
            </a:lvl3pPr>
            <a:lvl4pPr>
              <a:defRPr lang="de-DE"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itel 2"/>
          <p:cNvSpPr>
            <a:spLocks noGrp="1"/>
          </p:cNvSpPr>
          <p:nvPr>
            <p:ph type="title"/>
          </p:nvPr>
        </p:nvSpPr>
        <p:spPr/>
        <p:txBody>
          <a:bodyPr/>
          <a:lstStyle/>
          <a:p>
            <a:r>
              <a:rPr lang="de-DE"/>
              <a:t>Titelmasterformat durch Klicken bearbeiten</a:t>
            </a:r>
            <a:endParaRPr lang="de-DE" dirty="0"/>
          </a:p>
        </p:txBody>
      </p:sp>
      <p:sp>
        <p:nvSpPr>
          <p:cNvPr id="5" name="Foliennummernplatzhalter 6"/>
          <p:cNvSpPr>
            <a:spLocks noGrp="1"/>
          </p:cNvSpPr>
          <p:nvPr>
            <p:ph type="sldNum" sz="quarter" idx="14"/>
          </p:nvPr>
        </p:nvSpPr>
        <p:spPr bwMode="gray"/>
        <p:txBody>
          <a:bodyPr/>
          <a:lstStyle>
            <a:lvl1pPr>
              <a:defRPr/>
            </a:lvl1p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6" name="Datumsplatzhalter 4"/>
          <p:cNvSpPr>
            <a:spLocks noGrp="1"/>
          </p:cNvSpPr>
          <p:nvPr>
            <p:ph type="dt" sz="half" idx="15"/>
          </p:nvPr>
        </p:nvSpPr>
        <p:spPr/>
        <p:txBody>
          <a:bodyPr/>
          <a:lstStyle>
            <a:lvl1pPr>
              <a:defRPr/>
            </a:lvl1pPr>
          </a:lstStyle>
          <a:p>
            <a:pPr>
              <a:defRPr/>
            </a:pPr>
            <a:endParaRPr lang="de-DE"/>
          </a:p>
        </p:txBody>
      </p:sp>
      <p:sp>
        <p:nvSpPr>
          <p:cNvPr id="7" name="Fußzeilenplatzhalter 5"/>
          <p:cNvSpPr>
            <a:spLocks noGrp="1"/>
          </p:cNvSpPr>
          <p:nvPr>
            <p:ph type="ftr" sz="quarter" idx="16"/>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2408665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rei Inhalte">
    <p:spTree>
      <p:nvGrpSpPr>
        <p:cNvPr id="1" name=""/>
        <p:cNvGrpSpPr/>
        <p:nvPr/>
      </p:nvGrpSpPr>
      <p:grpSpPr>
        <a:xfrm>
          <a:off x="0" y="0"/>
          <a:ext cx="0" cy="0"/>
          <a:chOff x="0" y="0"/>
          <a:chExt cx="0" cy="0"/>
        </a:xfrm>
      </p:grpSpPr>
      <p:sp>
        <p:nvSpPr>
          <p:cNvPr id="4" name="Inhaltsplatzhalter 3"/>
          <p:cNvSpPr>
            <a:spLocks noGrp="1"/>
          </p:cNvSpPr>
          <p:nvPr>
            <p:ph sz="half" idx="2"/>
          </p:nvPr>
        </p:nvSpPr>
        <p:spPr bwMode="gray">
          <a:xfrm>
            <a:off x="3330503" y="1268415"/>
            <a:ext cx="2482997" cy="50403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lvl1pPr>
              <a:defRPr lang="de-DE" smtClean="0"/>
            </a:lvl1pPr>
            <a:lvl2pPr>
              <a:defRPr lang="de-DE" smtClean="0"/>
            </a:lvl2pPr>
            <a:lvl3pPr>
              <a:defRPr lang="de-DE" sz="1200" smtClean="0"/>
            </a:lvl3pPr>
            <a:lvl4pPr>
              <a:defRPr lang="de-DE"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half" idx="13"/>
          </p:nvPr>
        </p:nvSpPr>
        <p:spPr bwMode="gray">
          <a:xfrm>
            <a:off x="522549" y="1268415"/>
            <a:ext cx="2537752" cy="50403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lvl1pPr>
              <a:defRPr lang="de-DE" smtClean="0"/>
            </a:lvl1pPr>
            <a:lvl2pPr>
              <a:defRPr lang="de-DE" smtClean="0"/>
            </a:lvl2pPr>
            <a:lvl3pPr>
              <a:defRPr lang="de-DE" sz="1200" smtClean="0"/>
            </a:lvl3pPr>
            <a:lvl4pPr>
              <a:defRPr lang="de-DE"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3"/>
          <p:cNvSpPr>
            <a:spLocks noGrp="1"/>
          </p:cNvSpPr>
          <p:nvPr>
            <p:ph sz="half" idx="14"/>
          </p:nvPr>
        </p:nvSpPr>
        <p:spPr bwMode="gray">
          <a:xfrm>
            <a:off x="6083700" y="1268415"/>
            <a:ext cx="2537752" cy="50403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lvl1pPr>
              <a:defRPr lang="de-DE" smtClean="0"/>
            </a:lvl1pPr>
            <a:lvl2pPr>
              <a:defRPr lang="de-DE" smtClean="0"/>
            </a:lvl2pPr>
            <a:lvl3pPr>
              <a:defRPr lang="de-DE" sz="1200" smtClean="0"/>
            </a:lvl3pPr>
            <a:lvl4pPr>
              <a:defRPr lang="de-DE"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itel 2"/>
          <p:cNvSpPr>
            <a:spLocks noGrp="1"/>
          </p:cNvSpPr>
          <p:nvPr>
            <p:ph type="title"/>
          </p:nvPr>
        </p:nvSpPr>
        <p:spPr/>
        <p:txBody>
          <a:bodyPr/>
          <a:lstStyle/>
          <a:p>
            <a:r>
              <a:rPr lang="de-DE"/>
              <a:t>Titelmasterformat durch Klicken bearbeiten</a:t>
            </a:r>
          </a:p>
        </p:txBody>
      </p:sp>
      <p:sp>
        <p:nvSpPr>
          <p:cNvPr id="7" name="Foliennummernplatzhalter 6"/>
          <p:cNvSpPr>
            <a:spLocks noGrp="1"/>
          </p:cNvSpPr>
          <p:nvPr>
            <p:ph type="sldNum" sz="quarter" idx="15"/>
          </p:nvPr>
        </p:nvSpPr>
        <p:spPr bwMode="gray"/>
        <p:txBody>
          <a:bodyPr/>
          <a:lstStyle>
            <a:lvl1pPr>
              <a:defRPr/>
            </a:lvl1p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9" name="Datumsplatzhalter 1"/>
          <p:cNvSpPr>
            <a:spLocks noGrp="1"/>
          </p:cNvSpPr>
          <p:nvPr>
            <p:ph type="dt" sz="half" idx="16"/>
          </p:nvPr>
        </p:nvSpPr>
        <p:spPr/>
        <p:txBody>
          <a:bodyPr/>
          <a:lstStyle>
            <a:lvl1pPr>
              <a:defRPr/>
            </a:lvl1pPr>
          </a:lstStyle>
          <a:p>
            <a:pPr>
              <a:defRPr/>
            </a:pPr>
            <a:endParaRPr lang="de-DE"/>
          </a:p>
        </p:txBody>
      </p:sp>
      <p:sp>
        <p:nvSpPr>
          <p:cNvPr id="10" name="Fußzeilenplatzhalter 4"/>
          <p:cNvSpPr>
            <a:spLocks noGrp="1"/>
          </p:cNvSpPr>
          <p:nvPr>
            <p:ph type="ftr" sz="quarter" idx="17"/>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3216875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a:t>Titelmasterformat durch Klicken bearbeiten</a:t>
            </a:r>
          </a:p>
        </p:txBody>
      </p:sp>
      <p:sp>
        <p:nvSpPr>
          <p:cNvPr id="4" name="Foliennummernplatzhalter 5"/>
          <p:cNvSpPr>
            <a:spLocks noGrp="1"/>
          </p:cNvSpPr>
          <p:nvPr>
            <p:ph type="sldNum" sz="quarter" idx="10"/>
          </p:nvPr>
        </p:nvSpPr>
        <p:spPr/>
        <p:txBody>
          <a:bodyPr/>
          <a:lstStyle>
            <a:lvl1pPr>
              <a:defRPr/>
            </a:lvl1p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5" name="Fußzeilenplatzhalter 14"/>
          <p:cNvSpPr>
            <a:spLocks noGrp="1"/>
          </p:cNvSpPr>
          <p:nvPr>
            <p:ph type="ftr" sz="quarter" idx="11"/>
          </p:nvPr>
        </p:nvSpPr>
        <p:spPr/>
        <p:txBody>
          <a:bodyPr/>
          <a:lstStyle>
            <a:lvl1pPr>
              <a:defRPr/>
            </a:lvl1pPr>
          </a:lstStyle>
          <a:p>
            <a:pPr>
              <a:defRPr/>
            </a:pPr>
            <a:endParaRPr lang="de-DE" altLang="de-DE"/>
          </a:p>
        </p:txBody>
      </p:sp>
      <p:sp>
        <p:nvSpPr>
          <p:cNvPr id="6" name="Datumsplatzhalter 11"/>
          <p:cNvSpPr>
            <a:spLocks noGrp="1"/>
          </p:cNvSpPr>
          <p:nvPr>
            <p:ph type="dt" sz="half" idx="12"/>
          </p:nvPr>
        </p:nvSpPr>
        <p:spPr/>
        <p:txBody>
          <a:bodyPr/>
          <a:lstStyle>
            <a:lvl1pPr>
              <a:defRPr/>
            </a:lvl1pPr>
          </a:lstStyle>
          <a:p>
            <a:pPr>
              <a:defRPr/>
            </a:pPr>
            <a:endParaRPr lang="de-DE"/>
          </a:p>
        </p:txBody>
      </p:sp>
    </p:spTree>
    <p:extLst>
      <p:ext uri="{BB962C8B-B14F-4D97-AF65-F5344CB8AC3E}">
        <p14:creationId xmlns:p14="http://schemas.microsoft.com/office/powerpoint/2010/main" val="3234731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3"/>
          <p:cNvSpPr>
            <a:spLocks noGrp="1"/>
          </p:cNvSpPr>
          <p:nvPr>
            <p:ph type="sldNum" sz="quarter" idx="10"/>
          </p:nvPr>
        </p:nvSpPr>
        <p:spPr bwMode="gray"/>
        <p:txBody>
          <a:bodyPr/>
          <a:lstStyle>
            <a:lvl1pPr>
              <a:defRPr/>
            </a:lvl1p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3" name="Datumsplatzhalter 1"/>
          <p:cNvSpPr>
            <a:spLocks noGrp="1"/>
          </p:cNvSpPr>
          <p:nvPr>
            <p:ph type="dt" sz="half" idx="11"/>
          </p:nvPr>
        </p:nvSpPr>
        <p:spPr/>
        <p:txBody>
          <a:bodyPr/>
          <a:lstStyle>
            <a:lvl1pPr>
              <a:defRPr/>
            </a:lvl1pPr>
          </a:lstStyle>
          <a:p>
            <a:pPr>
              <a:defRPr/>
            </a:pPr>
            <a:endParaRPr lang="de-DE"/>
          </a:p>
        </p:txBody>
      </p:sp>
      <p:sp>
        <p:nvSpPr>
          <p:cNvPr id="4" name="Fußzeilenplatzhalter 2"/>
          <p:cNvSpPr>
            <a:spLocks noGrp="1"/>
          </p:cNvSpPr>
          <p:nvPr>
            <p:ph type="ftr" sz="quarter" idx="12"/>
          </p:nvPr>
        </p:nvSpPr>
        <p:spPr/>
        <p:txBody>
          <a:bodyPr/>
          <a:lstStyle>
            <a:lvl1pPr>
              <a:defRPr/>
            </a:lvl1pPr>
          </a:lstStyle>
          <a:p>
            <a:pPr>
              <a:defRPr/>
            </a:pPr>
            <a:endParaRPr lang="de-DE" altLang="de-DE" dirty="0"/>
          </a:p>
        </p:txBody>
      </p:sp>
    </p:spTree>
    <p:extLst>
      <p:ext uri="{BB962C8B-B14F-4D97-AF65-F5344CB8AC3E}">
        <p14:creationId xmlns:p14="http://schemas.microsoft.com/office/powerpoint/2010/main" val="1478325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4" name="Fußzeilenplatzhalter 3"/>
          <p:cNvSpPr>
            <a:spLocks noGrp="1"/>
          </p:cNvSpPr>
          <p:nvPr>
            <p:ph type="ftr" sz="quarter" idx="11"/>
          </p:nvPr>
        </p:nvSpPr>
        <p:spPr/>
        <p:txBody>
          <a:bodyPr/>
          <a:lstStyle/>
          <a:p>
            <a:pPr>
              <a:defRPr/>
            </a:pPr>
            <a:endParaRPr lang="de-DE" altLang="de-DE"/>
          </a:p>
        </p:txBody>
      </p:sp>
      <p:sp>
        <p:nvSpPr>
          <p:cNvPr id="5" name="Datumsplatzhalter 4"/>
          <p:cNvSpPr>
            <a:spLocks noGrp="1"/>
          </p:cNvSpPr>
          <p:nvPr>
            <p:ph type="dt" sz="half" idx="12"/>
          </p:nvPr>
        </p:nvSpPr>
        <p:spPr/>
        <p:txBody>
          <a:bodyPr/>
          <a:lstStyle/>
          <a:p>
            <a:pPr>
              <a:defRPr/>
            </a:pPr>
            <a:endParaRPr lang="de-DE"/>
          </a:p>
        </p:txBody>
      </p:sp>
    </p:spTree>
    <p:extLst>
      <p:ext uri="{BB962C8B-B14F-4D97-AF65-F5344CB8AC3E}">
        <p14:creationId xmlns:p14="http://schemas.microsoft.com/office/powerpoint/2010/main" val="3072570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B334D70-BA31-454A-8165-F66BD0BC9E50}"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369766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4" name="Fußzeilenplatzhalter 3"/>
          <p:cNvSpPr>
            <a:spLocks noGrp="1"/>
          </p:cNvSpPr>
          <p:nvPr>
            <p:ph type="ftr" sz="quarter" idx="11"/>
          </p:nvPr>
        </p:nvSpPr>
        <p:spPr/>
        <p:txBody>
          <a:bodyPr/>
          <a:lstStyle/>
          <a:p>
            <a:pPr>
              <a:defRPr/>
            </a:pPr>
            <a:endParaRPr lang="de-DE" altLang="de-DE"/>
          </a:p>
        </p:txBody>
      </p:sp>
      <p:sp>
        <p:nvSpPr>
          <p:cNvPr id="5" name="Datumsplatzhalter 4"/>
          <p:cNvSpPr>
            <a:spLocks noGrp="1"/>
          </p:cNvSpPr>
          <p:nvPr>
            <p:ph type="dt" sz="half" idx="12"/>
          </p:nvPr>
        </p:nvSpPr>
        <p:spPr/>
        <p:txBody>
          <a:bodyPr/>
          <a:lstStyle/>
          <a:p>
            <a:pPr>
              <a:defRPr/>
            </a:pPr>
            <a:endParaRPr lang="de-DE"/>
          </a:p>
        </p:txBody>
      </p:sp>
    </p:spTree>
    <p:extLst>
      <p:ext uri="{BB962C8B-B14F-4D97-AF65-F5344CB8AC3E}">
        <p14:creationId xmlns:p14="http://schemas.microsoft.com/office/powerpoint/2010/main" val="481209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4" name="Fußzeilenplatzhalter 3"/>
          <p:cNvSpPr>
            <a:spLocks noGrp="1"/>
          </p:cNvSpPr>
          <p:nvPr>
            <p:ph type="ftr" sz="quarter" idx="11"/>
          </p:nvPr>
        </p:nvSpPr>
        <p:spPr/>
        <p:txBody>
          <a:bodyPr/>
          <a:lstStyle/>
          <a:p>
            <a:pPr>
              <a:defRPr/>
            </a:pPr>
            <a:endParaRPr lang="de-DE" altLang="de-DE"/>
          </a:p>
        </p:txBody>
      </p:sp>
      <p:sp>
        <p:nvSpPr>
          <p:cNvPr id="5" name="Datumsplatzhalter 4"/>
          <p:cNvSpPr>
            <a:spLocks noGrp="1"/>
          </p:cNvSpPr>
          <p:nvPr>
            <p:ph type="dt" sz="half" idx="12"/>
          </p:nvPr>
        </p:nvSpPr>
        <p:spPr/>
        <p:txBody>
          <a:bodyPr/>
          <a:lstStyle/>
          <a:p>
            <a:pPr>
              <a:defRPr/>
            </a:pPr>
            <a:endParaRPr lang="de-DE"/>
          </a:p>
        </p:txBody>
      </p:sp>
    </p:spTree>
    <p:extLst>
      <p:ext uri="{BB962C8B-B14F-4D97-AF65-F5344CB8AC3E}">
        <p14:creationId xmlns:p14="http://schemas.microsoft.com/office/powerpoint/2010/main" val="1688068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4" name="Fußzeilenplatzhalter 3"/>
          <p:cNvSpPr>
            <a:spLocks noGrp="1"/>
          </p:cNvSpPr>
          <p:nvPr>
            <p:ph type="ftr" sz="quarter" idx="11"/>
          </p:nvPr>
        </p:nvSpPr>
        <p:spPr/>
        <p:txBody>
          <a:bodyPr/>
          <a:lstStyle/>
          <a:p>
            <a:pPr>
              <a:defRPr/>
            </a:pPr>
            <a:endParaRPr lang="de-DE" altLang="de-DE"/>
          </a:p>
        </p:txBody>
      </p:sp>
      <p:sp>
        <p:nvSpPr>
          <p:cNvPr id="5" name="Datumsplatzhalter 4"/>
          <p:cNvSpPr>
            <a:spLocks noGrp="1"/>
          </p:cNvSpPr>
          <p:nvPr>
            <p:ph type="dt" sz="half" idx="12"/>
          </p:nvPr>
        </p:nvSpPr>
        <p:spPr/>
        <p:txBody>
          <a:bodyPr/>
          <a:lstStyle/>
          <a:p>
            <a:pPr>
              <a:defRPr/>
            </a:pPr>
            <a:endParaRPr lang="de-DE"/>
          </a:p>
        </p:txBody>
      </p:sp>
    </p:spTree>
    <p:extLst>
      <p:ext uri="{BB962C8B-B14F-4D97-AF65-F5344CB8AC3E}">
        <p14:creationId xmlns:p14="http://schemas.microsoft.com/office/powerpoint/2010/main" val="2925647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457200" y="1600202"/>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ltLang="de-DE"/>
          </a:p>
        </p:txBody>
      </p:sp>
      <p:sp>
        <p:nvSpPr>
          <p:cNvPr id="6" name="Foliennummernplatzhalter 5"/>
          <p:cNvSpPr>
            <a:spLocks noGrp="1"/>
          </p:cNvSpPr>
          <p:nvPr>
            <p:ph type="sldNum" sz="quarter" idx="12"/>
          </p:nvPr>
        </p:nvSpPr>
        <p:spPr/>
        <p:txBody>
          <a:body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Tree>
    <p:extLst>
      <p:ext uri="{BB962C8B-B14F-4D97-AF65-F5344CB8AC3E}">
        <p14:creationId xmlns:p14="http://schemas.microsoft.com/office/powerpoint/2010/main" val="3820103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65702B73-454E-4EE3-B5FA-B7DD5A4B480A}"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174853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65702B73-454E-4EE3-B5FA-B7DD5A4B480A}"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163791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65702B73-454E-4EE3-B5FA-B7DD5A4B480A}"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2948036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65702B73-454E-4EE3-B5FA-B7DD5A4B480A}" type="datetimeFigureOut">
              <a:rPr lang="da-DK" smtClean="0"/>
              <a:t>09-05-2023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1052810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65702B73-454E-4EE3-B5FA-B7DD5A4B480A}" type="datetimeFigureOut">
              <a:rPr lang="da-DK" smtClean="0"/>
              <a:t>09-05-2023</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284162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65702B73-454E-4EE3-B5FA-B7DD5A4B480A}" type="datetimeFigureOut">
              <a:rPr lang="da-DK" smtClean="0"/>
              <a:t>09-05-2023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95691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FB334D70-BA31-454A-8165-F66BD0BC9E50}"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3704253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02B73-454E-4EE3-B5FA-B7DD5A4B480A}" type="datetimeFigureOut">
              <a:rPr lang="da-DK" smtClean="0"/>
              <a:t>09-05-2023</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3067858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65702B73-454E-4EE3-B5FA-B7DD5A4B480A}" type="datetimeFigureOut">
              <a:rPr lang="da-DK" smtClean="0"/>
              <a:t>09-05-2023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35674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65702B73-454E-4EE3-B5FA-B7DD5A4B480A}" type="datetimeFigureOut">
              <a:rPr lang="da-DK" smtClean="0"/>
              <a:t>09-05-2023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2946306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65702B73-454E-4EE3-B5FA-B7DD5A4B480A}"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1661181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65702B73-454E-4EE3-B5FA-B7DD5A4B480A}" type="datetimeFigureOut">
              <a:rPr lang="da-DK" smtClean="0"/>
              <a:t>09-05-2023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7332086-95E2-4889-B85B-D658912635A7}" type="slidenum">
              <a:rPr lang="da-DK" smtClean="0"/>
              <a:t>‹Nr.›</a:t>
            </a:fld>
            <a:endParaRPr lang="da-DK"/>
          </a:p>
        </p:txBody>
      </p:sp>
    </p:spTree>
    <p:extLst>
      <p:ext uri="{BB962C8B-B14F-4D97-AF65-F5344CB8AC3E}">
        <p14:creationId xmlns:p14="http://schemas.microsoft.com/office/powerpoint/2010/main" val="2611495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F736FA2C-A8F9-4205-8855-B4CE9DA589EA}" type="datetimeFigureOut">
              <a:rPr lang="da-DK" smtClean="0"/>
              <a:t>09-05-2023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2380140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F736FA2C-A8F9-4205-8855-B4CE9DA589EA}" type="datetimeFigureOut">
              <a:rPr lang="da-DK" smtClean="0"/>
              <a:t>09-05-2023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4283911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a-DK"/>
              <a:t>Klik for at redigere i master</a:t>
            </a:r>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F736FA2C-A8F9-4205-8855-B4CE9DA589EA}" type="datetimeFigureOut">
              <a:rPr lang="da-DK" smtClean="0"/>
              <a:t>09-05-2023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3222275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286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291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F736FA2C-A8F9-4205-8855-B4CE9DA589EA}" type="datetimeFigureOut">
              <a:rPr lang="da-DK" smtClean="0"/>
              <a:t>09-05-2023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3978112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a-DK"/>
              <a:t>Klik for at redigere i master</a:t>
            </a:r>
          </a:p>
        </p:txBody>
      </p:sp>
      <p:sp>
        <p:nvSpPr>
          <p:cNvPr id="3" name="Pladsholder til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typografien i masterens</a:t>
            </a:r>
          </a:p>
        </p:txBody>
      </p:sp>
      <p:sp>
        <p:nvSpPr>
          <p:cNvPr id="4" name="Pladsholder til indhold 3"/>
          <p:cNvSpPr>
            <a:spLocks noGrp="1"/>
          </p:cNvSpPr>
          <p:nvPr>
            <p:ph sz="half" idx="2"/>
          </p:nvPr>
        </p:nvSpPr>
        <p:spPr>
          <a:xfrm>
            <a:off x="629842" y="2505075"/>
            <a:ext cx="3868340"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typografien i masterens</a:t>
            </a:r>
          </a:p>
        </p:txBody>
      </p:sp>
      <p:sp>
        <p:nvSpPr>
          <p:cNvPr id="6" name="Pladsholder til indhold 5"/>
          <p:cNvSpPr>
            <a:spLocks noGrp="1"/>
          </p:cNvSpPr>
          <p:nvPr>
            <p:ph sz="quarter" idx="4"/>
          </p:nvPr>
        </p:nvSpPr>
        <p:spPr>
          <a:xfrm>
            <a:off x="4629150" y="2505075"/>
            <a:ext cx="3887391"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F736FA2C-A8F9-4205-8855-B4CE9DA589EA}" type="datetimeFigureOut">
              <a:rPr lang="da-DK" smtClean="0"/>
              <a:t>09-05-2023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295329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FB334D70-BA31-454A-8165-F66BD0BC9E50}" type="datetimeFigureOut">
              <a:rPr lang="da-DK" smtClean="0"/>
              <a:t>09-05-2023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2322525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F736FA2C-A8F9-4205-8855-B4CE9DA589EA}" type="datetimeFigureOut">
              <a:rPr lang="da-DK" smtClean="0"/>
              <a:t>09-05-2023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904864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736FA2C-A8F9-4205-8855-B4CE9DA589EA}" type="datetimeFigureOut">
              <a:rPr lang="da-DK" smtClean="0"/>
              <a:t>09-05-2023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536869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ind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fld id="{F736FA2C-A8F9-4205-8855-B4CE9DA589EA}" type="datetimeFigureOut">
              <a:rPr lang="da-DK" smtClean="0"/>
              <a:t>09-05-2023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2820993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fld id="{F736FA2C-A8F9-4205-8855-B4CE9DA589EA}" type="datetimeFigureOut">
              <a:rPr lang="da-DK" smtClean="0"/>
              <a:t>09-05-2023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160241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F736FA2C-A8F9-4205-8855-B4CE9DA589EA}" type="datetimeFigureOut">
              <a:rPr lang="da-DK" smtClean="0"/>
              <a:t>09-05-2023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875146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5" y="365125"/>
            <a:ext cx="1971675"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28650" y="365125"/>
            <a:ext cx="5800725"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F736FA2C-A8F9-4205-8855-B4CE9DA589EA}" type="datetimeFigureOut">
              <a:rPr lang="da-DK" smtClean="0"/>
              <a:t>09-05-2023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1BA0FD2-301C-4537-9944-A5532D53840B}" type="slidenum">
              <a:rPr lang="da-DK" smtClean="0"/>
              <a:t>‹Nr.›</a:t>
            </a:fld>
            <a:endParaRPr lang="da-DK"/>
          </a:p>
        </p:txBody>
      </p:sp>
    </p:spTree>
    <p:extLst>
      <p:ext uri="{BB962C8B-B14F-4D97-AF65-F5344CB8AC3E}">
        <p14:creationId xmlns:p14="http://schemas.microsoft.com/office/powerpoint/2010/main" val="2973117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ctrTitle"/>
          </p:nvPr>
        </p:nvSpPr>
        <p:spPr>
          <a:xfrm>
            <a:off x="432001" y="1880831"/>
            <a:ext cx="6984800" cy="957955"/>
          </a:xfrm>
        </p:spPr>
        <p:txBody>
          <a:bodyPr wrap="square" anchor="t" anchorCtr="0">
            <a:spAutoFit/>
          </a:bodyPr>
          <a:lstStyle>
            <a:lvl1pPr>
              <a:lnSpc>
                <a:spcPct val="83000"/>
              </a:lnSpc>
              <a:defRPr sz="3750"/>
            </a:lvl1pPr>
          </a:lstStyle>
          <a:p>
            <a:r>
              <a:rPr lang="da-DK" noProof="0"/>
              <a:t>Klik for at redigere i master</a:t>
            </a:r>
            <a:endParaRPr lang="da-DK" noProof="0" dirty="0"/>
          </a:p>
        </p:txBody>
      </p:sp>
      <p:sp>
        <p:nvSpPr>
          <p:cNvPr id="3" name="Subtitle 2"/>
          <p:cNvSpPr>
            <a:spLocks noGrp="1"/>
          </p:cNvSpPr>
          <p:nvPr>
            <p:ph type="subTitle" idx="1"/>
          </p:nvPr>
        </p:nvSpPr>
        <p:spPr>
          <a:xfrm>
            <a:off x="484189" y="4077072"/>
            <a:ext cx="6932612" cy="600472"/>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noProof="0"/>
              <a:t>Klik for at redigere undertiteltypografien i masteren</a:t>
            </a:r>
            <a:endParaRPr lang="da-DK" noProof="0" dirty="0"/>
          </a:p>
        </p:txBody>
      </p:sp>
      <p:sp>
        <p:nvSpPr>
          <p:cNvPr id="4" name="Date Placeholder 3"/>
          <p:cNvSpPr>
            <a:spLocks noGrp="1"/>
          </p:cNvSpPr>
          <p:nvPr>
            <p:ph type="dt" sz="half" idx="10"/>
          </p:nvPr>
        </p:nvSpPr>
        <p:spPr>
          <a:xfrm>
            <a:off x="7885113" y="6303600"/>
            <a:ext cx="1131887" cy="224644"/>
          </a:xfrm>
        </p:spPr>
        <p:txBody>
          <a:bodyPr anchor="b" anchorCtr="0"/>
          <a:lstStyle>
            <a:lvl1pPr>
              <a:defRPr sz="825">
                <a:solidFill>
                  <a:schemeClr val="tx1"/>
                </a:solidFill>
              </a:defRPr>
            </a:lvl1pPr>
          </a:lstStyle>
          <a:p>
            <a:r>
              <a:rPr lang="en-US"/>
              <a:t>www.ibc.dk</a:t>
            </a:r>
            <a:endParaRPr lang="da-DK" dirty="0"/>
          </a:p>
        </p:txBody>
      </p:sp>
      <p:sp>
        <p:nvSpPr>
          <p:cNvPr id="5" name="Footer Placeholder 4"/>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dirty="0"/>
          </a:p>
        </p:txBody>
      </p:sp>
      <p:pic>
        <p:nvPicPr>
          <p:cNvPr id="11" name="Picture 10" descr="EtBedreStedAtLaere-Sort.wmf"/>
          <p:cNvPicPr>
            <a:picLocks noChangeAspect="1"/>
          </p:cNvPicPr>
          <p:nvPr userDrawn="1"/>
        </p:nvPicPr>
        <p:blipFill>
          <a:blip r:embed="rId3" cstate="print"/>
          <a:stretch>
            <a:fillRect/>
          </a:stretch>
        </p:blipFill>
        <p:spPr>
          <a:xfrm>
            <a:off x="431541" y="6318096"/>
            <a:ext cx="1825142" cy="237744"/>
          </a:xfrm>
          <a:prstGeom prst="rect">
            <a:avLst/>
          </a:prstGeom>
        </p:spPr>
      </p:pic>
      <p:pic>
        <p:nvPicPr>
          <p:cNvPr id="12" name="Picture 11" descr="Logo-Sort.wmf"/>
          <p:cNvPicPr>
            <a:picLocks noChangeAspect="1"/>
          </p:cNvPicPr>
          <p:nvPr userDrawn="1"/>
        </p:nvPicPr>
        <p:blipFill>
          <a:blip r:embed="rId4" cstate="print"/>
          <a:stretch>
            <a:fillRect/>
          </a:stretch>
        </p:blipFill>
        <p:spPr>
          <a:xfrm>
            <a:off x="7794106" y="11688"/>
            <a:ext cx="1306800" cy="1535218"/>
          </a:xfrm>
          <a:prstGeom prst="rect">
            <a:avLst/>
          </a:prstGeom>
        </p:spPr>
      </p:pic>
      <p:sp>
        <p:nvSpPr>
          <p:cNvPr id="15" name="Text Box 5"/>
          <p:cNvSpPr txBox="1">
            <a:spLocks noChangeArrowheads="1"/>
          </p:cNvSpPr>
          <p:nvPr userDrawn="1"/>
        </p:nvSpPr>
        <p:spPr bwMode="auto">
          <a:xfrm>
            <a:off x="-1836712" y="2060577"/>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dirty="0">
                <a:solidFill>
                  <a:schemeClr val="bg1"/>
                </a:solidFill>
              </a:rPr>
              <a:t>Indsæt nyt billede:</a:t>
            </a:r>
          </a:p>
          <a:p>
            <a:pPr algn="r">
              <a:spcBef>
                <a:spcPct val="50000"/>
              </a:spcBef>
            </a:pPr>
            <a:r>
              <a:rPr lang="da-DK" sz="675" dirty="0">
                <a:solidFill>
                  <a:schemeClr val="bg1"/>
                </a:solidFill>
              </a:rPr>
              <a:t>Format: B25,4 x 19,05 cm</a:t>
            </a:r>
          </a:p>
          <a:p>
            <a:pPr algn="r">
              <a:spcBef>
                <a:spcPct val="50000"/>
              </a:spcBef>
            </a:pPr>
            <a:r>
              <a:rPr lang="da-DK" sz="675" baseline="0" dirty="0">
                <a:solidFill>
                  <a:schemeClr val="bg1"/>
                </a:solidFill>
              </a:rPr>
              <a:t>Klik på </a:t>
            </a:r>
            <a:r>
              <a:rPr lang="da-DK" sz="675" baseline="0" dirty="0" err="1">
                <a:solidFill>
                  <a:schemeClr val="bg1"/>
                </a:solidFill>
              </a:rPr>
              <a:t>billed-</a:t>
            </a:r>
            <a:r>
              <a:rPr lang="da-DK" sz="675" dirty="0" err="1">
                <a:solidFill>
                  <a:schemeClr val="bg1"/>
                </a:solidFill>
              </a:rPr>
              <a:t>ikonet</a:t>
            </a:r>
            <a:r>
              <a:rPr lang="da-DK" sz="675" dirty="0">
                <a:solidFill>
                  <a:schemeClr val="bg1"/>
                </a:solidFill>
              </a:rPr>
              <a:t> </a:t>
            </a:r>
            <a:br>
              <a:rPr lang="da-DK" sz="675" dirty="0">
                <a:solidFill>
                  <a:schemeClr val="bg1"/>
                </a:solidFill>
              </a:rPr>
            </a:br>
            <a:r>
              <a:rPr lang="da-DK" sz="675" dirty="0">
                <a:solidFill>
                  <a:schemeClr val="bg1"/>
                </a:solidFill>
              </a:rPr>
              <a:t>midt på </a:t>
            </a:r>
            <a:r>
              <a:rPr lang="da-DK" sz="675" dirty="0" err="1">
                <a:solidFill>
                  <a:schemeClr val="bg1"/>
                </a:solidFill>
              </a:rPr>
              <a:t>slidet</a:t>
            </a:r>
            <a:r>
              <a:rPr lang="da-DK" sz="675" dirty="0">
                <a:solidFill>
                  <a:schemeClr val="bg1"/>
                </a:solidFill>
              </a:rPr>
              <a:t>.</a:t>
            </a:r>
            <a:br>
              <a:rPr lang="da-DK" sz="675" dirty="0">
                <a:solidFill>
                  <a:schemeClr val="bg1"/>
                </a:solidFill>
              </a:rPr>
            </a:br>
            <a:r>
              <a:rPr lang="da-DK" sz="675" dirty="0">
                <a:solidFill>
                  <a:schemeClr val="bg1"/>
                </a:solidFill>
              </a:rPr>
              <a:t>Find</a:t>
            </a:r>
            <a:r>
              <a:rPr lang="da-DK" sz="675" baseline="0" dirty="0">
                <a:solidFill>
                  <a:schemeClr val="bg1"/>
                </a:solidFill>
              </a:rPr>
              <a:t> dit nye billede</a:t>
            </a:r>
            <a:r>
              <a:rPr lang="da-DK" sz="675" dirty="0">
                <a:solidFill>
                  <a:schemeClr val="bg1"/>
                </a:solidFill>
              </a:rPr>
              <a:t>, </a:t>
            </a:r>
            <a:br>
              <a:rPr lang="da-DK" sz="675" dirty="0">
                <a:solidFill>
                  <a:schemeClr val="bg1"/>
                </a:solidFill>
              </a:rPr>
            </a:br>
            <a:r>
              <a:rPr lang="da-DK" sz="675" dirty="0">
                <a:solidFill>
                  <a:schemeClr val="bg1"/>
                </a:solidFill>
              </a:rPr>
              <a:t>højreklik på billedet </a:t>
            </a:r>
            <a:br>
              <a:rPr lang="da-DK" sz="675" dirty="0">
                <a:solidFill>
                  <a:schemeClr val="bg1"/>
                </a:solidFill>
              </a:rPr>
            </a:br>
            <a:r>
              <a:rPr lang="da-DK" sz="675" dirty="0">
                <a:solidFill>
                  <a:schemeClr val="bg1"/>
                </a:solidFill>
              </a:rPr>
              <a:t>og placér det bagerst.</a:t>
            </a:r>
          </a:p>
          <a:p>
            <a:pPr algn="r">
              <a:spcBef>
                <a:spcPct val="50000"/>
              </a:spcBef>
            </a:pPr>
            <a:r>
              <a:rPr lang="da-DK" sz="675" b="1" dirty="0">
                <a:solidFill>
                  <a:schemeClr val="bg1"/>
                </a:solidFill>
              </a:rPr>
              <a:t>Hvis du ikke kan få</a:t>
            </a:r>
            <a:r>
              <a:rPr lang="da-DK" sz="675" b="1" baseline="0" dirty="0">
                <a:solidFill>
                  <a:schemeClr val="bg1"/>
                </a:solidFill>
              </a:rPr>
              <a:t> fat i </a:t>
            </a:r>
            <a:r>
              <a:rPr lang="da-DK" sz="675" b="1" baseline="0" dirty="0" err="1">
                <a:solidFill>
                  <a:schemeClr val="bg1"/>
                </a:solidFill>
              </a:rPr>
              <a:t>billedeindsættelses-knappen</a:t>
            </a:r>
            <a:r>
              <a:rPr lang="da-DK" sz="675" b="1" baseline="0" dirty="0">
                <a:solidFill>
                  <a:schemeClr val="bg1"/>
                </a:solidFill>
              </a:rPr>
              <a:t>; </a:t>
            </a:r>
            <a:r>
              <a:rPr lang="da-DK" sz="675" b="0" baseline="0" dirty="0">
                <a:solidFill>
                  <a:schemeClr val="bg1"/>
                </a:solidFill>
              </a:rPr>
              <a:t>Læg teksten bagerst og klik på ikonen</a:t>
            </a:r>
            <a:r>
              <a:rPr lang="da-DK" sz="675" b="0" dirty="0">
                <a:solidFill>
                  <a:schemeClr val="bg1"/>
                </a:solidFill>
              </a:rPr>
              <a:t> </a:t>
            </a:r>
          </a:p>
        </p:txBody>
      </p:sp>
    </p:spTree>
    <p:extLst>
      <p:ext uri="{BB962C8B-B14F-4D97-AF65-F5344CB8AC3E}">
        <p14:creationId xmlns:p14="http://schemas.microsoft.com/office/powerpoint/2010/main" val="2144574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da-DK" noProof="0" dirty="0"/>
          </a:p>
        </p:txBody>
      </p:sp>
      <p:sp>
        <p:nvSpPr>
          <p:cNvPr id="3" name="Content Placeholder 2"/>
          <p:cNvSpPr>
            <a:spLocks noGrp="1"/>
          </p:cNvSpPr>
          <p:nvPr>
            <p:ph idx="1"/>
          </p:nvPr>
        </p:nvSpPr>
        <p:spPr/>
        <p:txBody>
          <a:bodyPr/>
          <a:lstStyle>
            <a:lvl1pPr>
              <a:spcBef>
                <a:spcPts val="0"/>
              </a:spcBef>
              <a:defRPr/>
            </a:lvl1pPr>
            <a:lvl2pPr>
              <a:spcBef>
                <a:spcPts val="0"/>
              </a:spcBef>
              <a:defRPr/>
            </a:lvl2pPr>
            <a:lvl3pPr>
              <a:spcBef>
                <a:spcPts val="0"/>
              </a:spcBef>
              <a:buSzPct val="75000"/>
              <a:buFont typeface="Wingdings" pitchFamily="2" charset="2"/>
              <a:buChar char="n"/>
              <a:defRPr/>
            </a:lvl3pPr>
            <a:lvl5pPr>
              <a:buSzPct val="75000"/>
              <a:buFont typeface="Wingdings" pitchFamily="2" charset="2"/>
              <a:buChar char="n"/>
              <a:defRPr/>
            </a:lvl5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p>
            <a:r>
              <a:rPr lang="en-US" noProof="0"/>
              <a:t>www.ibc.dk</a:t>
            </a:r>
            <a:endParaRPr lang="da-DK" noProof="0" dirty="0"/>
          </a:p>
        </p:txBody>
      </p:sp>
      <p:sp>
        <p:nvSpPr>
          <p:cNvPr id="5" name="Footer Placeholder 4"/>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dirty="0"/>
          </a:p>
        </p:txBody>
      </p:sp>
      <p:sp>
        <p:nvSpPr>
          <p:cNvPr id="8" name="TextBox 20"/>
          <p:cNvSpPr txBox="1">
            <a:spLocks noChangeArrowheads="1"/>
          </p:cNvSpPr>
          <p:nvPr userDrawn="1"/>
        </p:nvSpPr>
        <p:spPr bwMode="auto">
          <a:xfrm>
            <a:off x="-1738312" y="2352613"/>
            <a:ext cx="1668463" cy="519373"/>
          </a:xfrm>
          <a:prstGeom prst="rect">
            <a:avLst/>
          </a:prstGeom>
          <a:noFill/>
          <a:ln w="9525">
            <a:noFill/>
            <a:miter lim="800000"/>
            <a:headEnd/>
            <a:tailEnd/>
          </a:ln>
        </p:spPr>
        <p:txBody>
          <a:bodyPr wrap="square" lIns="0" tIns="0" rIns="0" bIns="0">
            <a:spAutoFit/>
          </a:bodyPr>
          <a:lstStyle/>
          <a:p>
            <a:pPr algn="r"/>
            <a:r>
              <a:rPr lang="da-DK" sz="750" b="1" dirty="0">
                <a:solidFill>
                  <a:schemeClr val="bg1"/>
                </a:solidFill>
              </a:rPr>
              <a:t>Tekstslide med </a:t>
            </a:r>
            <a:r>
              <a:rPr lang="da-DK" sz="750" b="1" dirty="0" err="1">
                <a:solidFill>
                  <a:schemeClr val="bg1"/>
                </a:solidFill>
              </a:rPr>
              <a:t>bullets</a:t>
            </a:r>
            <a:endParaRPr lang="da-DK" sz="750" dirty="0">
              <a:solidFill>
                <a:schemeClr val="bg1"/>
              </a:solidFill>
            </a:endParaRPr>
          </a:p>
          <a:p>
            <a:pPr algn="r">
              <a:spcBef>
                <a:spcPct val="50000"/>
              </a:spcBef>
            </a:pPr>
            <a:r>
              <a:rPr lang="da-DK" sz="750" dirty="0">
                <a:solidFill>
                  <a:schemeClr val="bg1"/>
                </a:solidFill>
              </a:rPr>
              <a:t>Brug ‘Forøge / Formindske </a:t>
            </a:r>
            <a:br>
              <a:rPr lang="da-DK" sz="750" dirty="0">
                <a:solidFill>
                  <a:schemeClr val="bg1"/>
                </a:solidFill>
              </a:rPr>
            </a:br>
            <a:r>
              <a:rPr lang="da-DK" sz="750" dirty="0">
                <a:solidFill>
                  <a:schemeClr val="bg1"/>
                </a:solidFill>
              </a:rPr>
              <a:t>indryk’ for at skifte mellem</a:t>
            </a:r>
            <a:r>
              <a:rPr lang="da-DK" sz="750" baseline="0" dirty="0">
                <a:solidFill>
                  <a:schemeClr val="bg1"/>
                </a:solidFill>
              </a:rPr>
              <a:t> </a:t>
            </a:r>
            <a:r>
              <a:rPr lang="da-DK" sz="750" dirty="0">
                <a:solidFill>
                  <a:schemeClr val="bg1"/>
                </a:solidFill>
              </a:rPr>
              <a:t>de </a:t>
            </a:r>
            <a:br>
              <a:rPr lang="da-DK" sz="750" dirty="0">
                <a:solidFill>
                  <a:schemeClr val="bg1"/>
                </a:solidFill>
              </a:rPr>
            </a:br>
            <a:r>
              <a:rPr lang="da-DK" sz="750" dirty="0">
                <a:solidFill>
                  <a:schemeClr val="bg1"/>
                </a:solidFill>
              </a:rPr>
              <a:t>forskellige niveauer</a:t>
            </a:r>
          </a:p>
        </p:txBody>
      </p:sp>
      <p:grpSp>
        <p:nvGrpSpPr>
          <p:cNvPr id="9" name="Group 21"/>
          <p:cNvGrpSpPr>
            <a:grpSpLocks/>
          </p:cNvGrpSpPr>
          <p:nvPr userDrawn="1"/>
        </p:nvGrpSpPr>
        <p:grpSpPr bwMode="auto">
          <a:xfrm>
            <a:off x="-1114424" y="3429000"/>
            <a:ext cx="1030287"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Tree>
    <p:extLst>
      <p:ext uri="{BB962C8B-B14F-4D97-AF65-F5344CB8AC3E}">
        <p14:creationId xmlns:p14="http://schemas.microsoft.com/office/powerpoint/2010/main" val="2397872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noProof="0"/>
              <a:t>www.ibc.dk</a:t>
            </a:r>
            <a:endParaRPr lang="da-DK" noProof="0" dirty="0"/>
          </a:p>
        </p:txBody>
      </p:sp>
      <p:sp>
        <p:nvSpPr>
          <p:cNvPr id="5" name="Footer Placeholder 4"/>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dirty="0"/>
          </a:p>
        </p:txBody>
      </p:sp>
      <p:sp>
        <p:nvSpPr>
          <p:cNvPr id="9" name="Text Placeholder 8"/>
          <p:cNvSpPr>
            <a:spLocks noGrp="1"/>
          </p:cNvSpPr>
          <p:nvPr>
            <p:ph type="body" sz="quarter" idx="13"/>
          </p:nvPr>
        </p:nvSpPr>
        <p:spPr>
          <a:xfrm>
            <a:off x="484189" y="1873252"/>
            <a:ext cx="8532812" cy="1145017"/>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975"/>
            </a:lvl1pPr>
            <a:lvl2pPr>
              <a:lnSpc>
                <a:spcPct val="109000"/>
              </a:lnSpc>
              <a:spcBef>
                <a:spcPts val="0"/>
              </a:spcBef>
              <a:defRPr sz="975"/>
            </a:lvl2pPr>
            <a:lvl3pPr>
              <a:lnSpc>
                <a:spcPct val="109000"/>
              </a:lnSpc>
              <a:spcBef>
                <a:spcPts val="0"/>
              </a:spcBef>
              <a:buSzPct val="75000"/>
              <a:buFont typeface="Wingdings" pitchFamily="2" charset="2"/>
              <a:buChar char="n"/>
              <a:defRPr sz="975"/>
            </a:lvl3pPr>
            <a:lvl4pPr>
              <a:lnSpc>
                <a:spcPct val="109000"/>
              </a:lnSpc>
              <a:spcBef>
                <a:spcPts val="0"/>
              </a:spcBef>
              <a:defRPr sz="975"/>
            </a:lvl4pPr>
            <a:lvl5pPr>
              <a:lnSpc>
                <a:spcPct val="109000"/>
              </a:lnSpc>
              <a:spcBef>
                <a:spcPts val="0"/>
              </a:spcBef>
              <a:buSzPct val="75000"/>
              <a:buFont typeface="Wingdings" pitchFamily="2" charset="2"/>
              <a:buChar char="n"/>
              <a:defRPr sz="975"/>
            </a:lvl5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2" name="Title 1"/>
          <p:cNvSpPr>
            <a:spLocks noGrp="1"/>
          </p:cNvSpPr>
          <p:nvPr>
            <p:ph type="title"/>
          </p:nvPr>
        </p:nvSpPr>
        <p:spPr>
          <a:xfrm>
            <a:off x="484190" y="1881188"/>
            <a:ext cx="1315503" cy="1619820"/>
          </a:xfrm>
        </p:spPr>
        <p:txBody>
          <a:bodyPr tIns="162000" anchor="t" anchorCtr="0">
            <a:normAutofit/>
          </a:bodyPr>
          <a:lstStyle>
            <a:lvl1pPr>
              <a:lnSpc>
                <a:spcPct val="109000"/>
              </a:lnSpc>
              <a:defRPr sz="975"/>
            </a:lvl1pPr>
          </a:lstStyle>
          <a:p>
            <a:r>
              <a:rPr lang="da-DK" noProof="0"/>
              <a:t>Klik for at redigere i master</a:t>
            </a:r>
            <a:endParaRPr lang="da-DK" noProof="0" dirty="0"/>
          </a:p>
        </p:txBody>
      </p:sp>
      <p:cxnSp>
        <p:nvCxnSpPr>
          <p:cNvPr id="13" name="Straight Connector 12"/>
          <p:cNvCxnSpPr/>
          <p:nvPr userDrawn="1"/>
        </p:nvCxnSpPr>
        <p:spPr>
          <a:xfrm>
            <a:off x="484189" y="1881188"/>
            <a:ext cx="8532812"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12" y="3111353"/>
            <a:ext cx="1668463" cy="346249"/>
          </a:xfrm>
          <a:prstGeom prst="rect">
            <a:avLst/>
          </a:prstGeom>
          <a:noFill/>
          <a:ln w="9525">
            <a:noFill/>
            <a:miter lim="800000"/>
            <a:headEnd/>
            <a:tailEnd/>
          </a:ln>
        </p:spPr>
        <p:txBody>
          <a:bodyPr wrap="square" lIns="0" tIns="0" rIns="0" bIns="0">
            <a:spAutoFit/>
          </a:bodyPr>
          <a:lstStyle/>
          <a:p>
            <a:pPr algn="r">
              <a:spcBef>
                <a:spcPct val="50000"/>
              </a:spcBef>
            </a:pPr>
            <a:r>
              <a:rPr lang="da-DK" sz="750" dirty="0">
                <a:solidFill>
                  <a:schemeClr val="bg1"/>
                </a:solidFill>
              </a:rPr>
              <a:t>HUSK </a:t>
            </a:r>
            <a:br>
              <a:rPr lang="da-DK" sz="750" dirty="0">
                <a:solidFill>
                  <a:schemeClr val="bg1"/>
                </a:solidFill>
              </a:rPr>
            </a:br>
            <a:r>
              <a:rPr lang="da-DK" sz="750" dirty="0">
                <a:solidFill>
                  <a:schemeClr val="bg1"/>
                </a:solidFill>
              </a:rPr>
              <a:t>sort streg 0,7 </a:t>
            </a:r>
            <a:r>
              <a:rPr lang="da-DK" sz="750" dirty="0" err="1">
                <a:solidFill>
                  <a:schemeClr val="bg1"/>
                </a:solidFill>
              </a:rPr>
              <a:t>pt</a:t>
            </a:r>
            <a:r>
              <a:rPr lang="da-DK" sz="750" dirty="0">
                <a:solidFill>
                  <a:schemeClr val="bg1"/>
                </a:solidFill>
              </a:rPr>
              <a:t> </a:t>
            </a:r>
            <a:br>
              <a:rPr lang="da-DK" sz="750" dirty="0">
                <a:solidFill>
                  <a:schemeClr val="bg1"/>
                </a:solidFill>
              </a:rPr>
            </a:br>
            <a:r>
              <a:rPr lang="da-DK" sz="750" dirty="0">
                <a:solidFill>
                  <a:schemeClr val="bg1"/>
                </a:solidFill>
              </a:rPr>
              <a:t>under</a:t>
            </a:r>
            <a:r>
              <a:rPr lang="da-DK" sz="750" baseline="0" dirty="0">
                <a:solidFill>
                  <a:schemeClr val="bg1"/>
                </a:solidFill>
              </a:rPr>
              <a:t> tekst</a:t>
            </a:r>
            <a:endParaRPr lang="da-DK" sz="750" dirty="0">
              <a:solidFill>
                <a:schemeClr val="bg1"/>
              </a:solidFill>
            </a:endParaRPr>
          </a:p>
        </p:txBody>
      </p:sp>
    </p:spTree>
    <p:extLst>
      <p:ext uri="{BB962C8B-B14F-4D97-AF65-F5344CB8AC3E}">
        <p14:creationId xmlns:p14="http://schemas.microsoft.com/office/powerpoint/2010/main" val="667351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89" y="980728"/>
            <a:ext cx="6932612" cy="616930"/>
          </a:xfrm>
        </p:spPr>
        <p:txBody>
          <a:bodyPr/>
          <a:lstStyle>
            <a:lvl1pPr>
              <a:defRPr>
                <a:solidFill>
                  <a:schemeClr val="bg1"/>
                </a:solidFill>
              </a:defRPr>
            </a:lvl1pPr>
          </a:lstStyle>
          <a:p>
            <a:r>
              <a:rPr lang="da-DK" noProof="0"/>
              <a:t>Klik for at redigere i master</a:t>
            </a:r>
            <a:endParaRPr lang="da-DK" noProof="0" dirty="0"/>
          </a:p>
        </p:txBody>
      </p:sp>
      <p:sp>
        <p:nvSpPr>
          <p:cNvPr id="4" name="Date Placeholder 3"/>
          <p:cNvSpPr>
            <a:spLocks noGrp="1"/>
          </p:cNvSpPr>
          <p:nvPr>
            <p:ph type="dt" sz="half" idx="10"/>
          </p:nvPr>
        </p:nvSpPr>
        <p:spPr>
          <a:xfrm>
            <a:off x="7885113" y="6302906"/>
            <a:ext cx="1131887" cy="224644"/>
          </a:xfrm>
        </p:spPr>
        <p:txBody>
          <a:bodyPr/>
          <a:lstStyle/>
          <a:p>
            <a:r>
              <a:rPr lang="en-US" noProof="0"/>
              <a:t>www.ibc.dk</a:t>
            </a:r>
            <a:endParaRPr lang="da-DK" noProof="0" dirty="0"/>
          </a:p>
        </p:txBody>
      </p:sp>
      <p:sp>
        <p:nvSpPr>
          <p:cNvPr id="5" name="Footer Placeholder 4"/>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dirty="0"/>
          </a:p>
        </p:txBody>
      </p:sp>
      <p:sp>
        <p:nvSpPr>
          <p:cNvPr id="10" name="Picture Placeholder 9"/>
          <p:cNvSpPr>
            <a:spLocks noGrp="1"/>
          </p:cNvSpPr>
          <p:nvPr>
            <p:ph type="pic" sz="quarter" idx="13"/>
          </p:nvPr>
        </p:nvSpPr>
        <p:spPr>
          <a:xfrm>
            <a:off x="5597526" y="1881188"/>
            <a:ext cx="3419474" cy="4238624"/>
          </a:xfrm>
          <a:blipFill>
            <a:blip r:embed="rId2" cstate="print"/>
            <a:stretch>
              <a:fillRect/>
            </a:stretch>
          </a:blipFill>
        </p:spPr>
        <p:txBody>
          <a:bodyPr/>
          <a:lstStyle/>
          <a:p>
            <a:r>
              <a:rPr lang="da-DK"/>
              <a:t>Klik på ikonet for at tilføje et billede</a:t>
            </a:r>
            <a:endParaRPr lang="da-DK" dirty="0"/>
          </a:p>
        </p:txBody>
      </p:sp>
      <p:sp>
        <p:nvSpPr>
          <p:cNvPr id="13" name="Text Placeholder 12"/>
          <p:cNvSpPr>
            <a:spLocks noGrp="1"/>
          </p:cNvSpPr>
          <p:nvPr>
            <p:ph type="body" sz="quarter" idx="14"/>
          </p:nvPr>
        </p:nvSpPr>
        <p:spPr>
          <a:xfrm>
            <a:off x="484187" y="1881188"/>
            <a:ext cx="4843896" cy="4238406"/>
          </a:xfrm>
        </p:spPr>
        <p:txBody>
          <a:bodyPr/>
          <a:lstStyle>
            <a:lvl1pPr marL="0" indent="0">
              <a:buFontTx/>
              <a:buNone/>
              <a:defRPr i="1"/>
            </a:lvl1pPr>
            <a:lvl2pPr marL="162000">
              <a:buSzPct val="75000"/>
              <a:buFont typeface="Wingdings" pitchFamily="2" charset="2"/>
              <a:buChar char="n"/>
              <a:defRPr/>
            </a:lvl2pPr>
            <a:lvl3pPr>
              <a:buSzPct val="100000"/>
              <a:buFont typeface="Arial" pitchFamily="34" charset="0"/>
              <a:buChar char="–"/>
              <a:defRPr sz="1200"/>
            </a:lvl3pPr>
            <a:lvl4pPr marL="324000">
              <a:buSzPct val="75000"/>
              <a:buFont typeface="Wingdings" pitchFamily="2" charset="2"/>
              <a:buChar char="n"/>
              <a:defRPr/>
            </a:lvl4pPr>
            <a:lvl5pPr marL="486000">
              <a:buSzPct val="100000"/>
              <a:buFont typeface="Arial" pitchFamily="34" charset="0"/>
              <a:buChar char="–"/>
              <a:defRPr sz="105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ext Box 5"/>
          <p:cNvSpPr txBox="1">
            <a:spLocks noChangeArrowheads="1"/>
          </p:cNvSpPr>
          <p:nvPr userDrawn="1"/>
        </p:nvSpPr>
        <p:spPr bwMode="auto">
          <a:xfrm>
            <a:off x="-1908720" y="4170785"/>
            <a:ext cx="1805532" cy="634789"/>
          </a:xfrm>
          <a:prstGeom prst="rect">
            <a:avLst/>
          </a:prstGeom>
          <a:noFill/>
          <a:ln w="9525" algn="ctr">
            <a:noFill/>
            <a:miter lim="800000"/>
            <a:headEnd/>
            <a:tailEnd/>
          </a:ln>
        </p:spPr>
        <p:txBody>
          <a:bodyPr wrap="square" lIns="0" tIns="0" rIns="0" bIns="0">
            <a:spAutoFit/>
          </a:bodyPr>
          <a:lstStyle/>
          <a:p>
            <a:pPr algn="r">
              <a:spcBef>
                <a:spcPct val="50000"/>
              </a:spcBef>
            </a:pPr>
            <a:r>
              <a:rPr lang="da-DK" sz="750" b="1" dirty="0">
                <a:solidFill>
                  <a:schemeClr val="bg1"/>
                </a:solidFill>
              </a:rPr>
              <a:t>Indsæt nyt billede:</a:t>
            </a:r>
          </a:p>
          <a:p>
            <a:pPr algn="r">
              <a:spcBef>
                <a:spcPct val="50000"/>
              </a:spcBef>
            </a:pPr>
            <a:r>
              <a:rPr lang="da-DK" sz="750" dirty="0">
                <a:solidFill>
                  <a:schemeClr val="bg1"/>
                </a:solidFill>
              </a:rPr>
              <a:t>Format: B11,8 x 9,5 cm</a:t>
            </a:r>
          </a:p>
          <a:p>
            <a:pPr algn="r">
              <a:spcBef>
                <a:spcPct val="50000"/>
              </a:spcBef>
            </a:pPr>
            <a:endParaRPr lang="da-DK" sz="750" dirty="0">
              <a:solidFill>
                <a:schemeClr val="bg1"/>
              </a:solidFill>
            </a:endParaRPr>
          </a:p>
          <a:p>
            <a:pPr algn="r">
              <a:spcBef>
                <a:spcPct val="50000"/>
              </a:spcBef>
            </a:pPr>
            <a:r>
              <a:rPr lang="da-DK" sz="750" dirty="0">
                <a:solidFill>
                  <a:schemeClr val="bg1"/>
                </a:solidFill>
              </a:rPr>
              <a:t>Tekststørrelse 10 </a:t>
            </a:r>
            <a:r>
              <a:rPr lang="da-DK" sz="750" dirty="0" err="1">
                <a:solidFill>
                  <a:schemeClr val="bg1"/>
                </a:solidFill>
              </a:rPr>
              <a:t>pkt</a:t>
            </a:r>
            <a:endParaRPr lang="da-DK" sz="750" dirty="0">
              <a:solidFill>
                <a:schemeClr val="bg1"/>
              </a:solidFill>
            </a:endParaRPr>
          </a:p>
        </p:txBody>
      </p:sp>
      <p:sp>
        <p:nvSpPr>
          <p:cNvPr id="11" name="TextBox 20"/>
          <p:cNvSpPr txBox="1">
            <a:spLocks noChangeArrowheads="1"/>
          </p:cNvSpPr>
          <p:nvPr userDrawn="1"/>
        </p:nvSpPr>
        <p:spPr bwMode="auto">
          <a:xfrm>
            <a:off x="-1738312" y="1880829"/>
            <a:ext cx="1668463" cy="634789"/>
          </a:xfrm>
          <a:prstGeom prst="rect">
            <a:avLst/>
          </a:prstGeom>
          <a:noFill/>
          <a:ln w="9525">
            <a:noFill/>
            <a:miter lim="800000"/>
            <a:headEnd/>
            <a:tailEnd/>
          </a:ln>
        </p:spPr>
        <p:txBody>
          <a:bodyPr wrap="square" lIns="0" tIns="0" rIns="0" bIns="0">
            <a:spAutoFit/>
          </a:bodyPr>
          <a:lstStyle/>
          <a:p>
            <a:pPr algn="r"/>
            <a:r>
              <a:rPr lang="da-DK" sz="750" b="1" dirty="0">
                <a:solidFill>
                  <a:schemeClr val="bg1"/>
                </a:solidFill>
              </a:rPr>
              <a:t>Tekst starter</a:t>
            </a:r>
            <a:r>
              <a:rPr lang="da-DK" sz="750" b="1" baseline="0" dirty="0">
                <a:solidFill>
                  <a:schemeClr val="bg1"/>
                </a:solidFill>
              </a:rPr>
              <a:t> </a:t>
            </a:r>
            <a:br>
              <a:rPr lang="da-DK" sz="750" b="1" baseline="0" dirty="0">
                <a:solidFill>
                  <a:schemeClr val="bg1"/>
                </a:solidFill>
              </a:rPr>
            </a:br>
            <a:r>
              <a:rPr lang="da-DK" sz="750" b="1" baseline="0" dirty="0">
                <a:solidFill>
                  <a:schemeClr val="bg1"/>
                </a:solidFill>
              </a:rPr>
              <a:t>uden </a:t>
            </a:r>
            <a:r>
              <a:rPr lang="da-DK" sz="750" b="1" dirty="0" err="1">
                <a:solidFill>
                  <a:schemeClr val="bg1"/>
                </a:solidFill>
              </a:rPr>
              <a:t>bullets</a:t>
            </a:r>
            <a:endParaRPr lang="da-DK" sz="750" dirty="0">
              <a:solidFill>
                <a:schemeClr val="bg1"/>
              </a:solidFill>
            </a:endParaRPr>
          </a:p>
          <a:p>
            <a:pPr algn="r">
              <a:spcBef>
                <a:spcPct val="50000"/>
              </a:spcBef>
            </a:pPr>
            <a:r>
              <a:rPr lang="da-DK" sz="750" dirty="0">
                <a:solidFill>
                  <a:schemeClr val="bg1"/>
                </a:solidFill>
              </a:rPr>
              <a:t>Brug ‘Forøge / Formindske </a:t>
            </a:r>
            <a:br>
              <a:rPr lang="da-DK" sz="750" dirty="0">
                <a:solidFill>
                  <a:schemeClr val="bg1"/>
                </a:solidFill>
              </a:rPr>
            </a:br>
            <a:r>
              <a:rPr lang="da-DK" sz="750" dirty="0">
                <a:solidFill>
                  <a:schemeClr val="bg1"/>
                </a:solidFill>
              </a:rPr>
              <a:t>indryk’ for at skifte mellem</a:t>
            </a:r>
            <a:r>
              <a:rPr lang="da-DK" sz="750" baseline="0" dirty="0">
                <a:solidFill>
                  <a:schemeClr val="bg1"/>
                </a:solidFill>
              </a:rPr>
              <a:t> </a:t>
            </a:r>
            <a:r>
              <a:rPr lang="da-DK" sz="750" dirty="0">
                <a:solidFill>
                  <a:schemeClr val="bg1"/>
                </a:solidFill>
              </a:rPr>
              <a:t>de </a:t>
            </a:r>
            <a:br>
              <a:rPr lang="da-DK" sz="750" dirty="0">
                <a:solidFill>
                  <a:schemeClr val="bg1"/>
                </a:solidFill>
              </a:rPr>
            </a:br>
            <a:r>
              <a:rPr lang="da-DK" sz="750" dirty="0">
                <a:solidFill>
                  <a:schemeClr val="bg1"/>
                </a:solidFill>
              </a:rPr>
              <a:t>forskellige niveauer</a:t>
            </a:r>
          </a:p>
        </p:txBody>
      </p:sp>
      <p:grpSp>
        <p:nvGrpSpPr>
          <p:cNvPr id="12" name="Group 21"/>
          <p:cNvGrpSpPr>
            <a:grpSpLocks/>
          </p:cNvGrpSpPr>
          <p:nvPr userDrawn="1"/>
        </p:nvGrpSpPr>
        <p:grpSpPr bwMode="auto">
          <a:xfrm>
            <a:off x="-1114424" y="3087068"/>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Tree>
    <p:extLst>
      <p:ext uri="{BB962C8B-B14F-4D97-AF65-F5344CB8AC3E}">
        <p14:creationId xmlns:p14="http://schemas.microsoft.com/office/powerpoint/2010/main" val="1365331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FB334D70-BA31-454A-8165-F66BD0BC9E50}" type="datetimeFigureOut">
              <a:rPr lang="da-DK" smtClean="0"/>
              <a:t>09-05-2023</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3707475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4189" y="1465053"/>
            <a:ext cx="6932612" cy="616930"/>
          </a:xfrm>
        </p:spPr>
        <p:txBody>
          <a:bodyPr/>
          <a:lstStyle/>
          <a:p>
            <a:r>
              <a:rPr lang="da-DK" noProof="0"/>
              <a:t>Klik for at redigere i master</a:t>
            </a:r>
            <a:endParaRPr lang="da-DK" noProof="0" dirty="0"/>
          </a:p>
        </p:txBody>
      </p:sp>
      <p:sp>
        <p:nvSpPr>
          <p:cNvPr id="3" name="Content Placeholder 2"/>
          <p:cNvSpPr>
            <a:spLocks noGrp="1"/>
          </p:cNvSpPr>
          <p:nvPr>
            <p:ph sz="half" idx="1"/>
          </p:nvPr>
        </p:nvSpPr>
        <p:spPr>
          <a:xfrm>
            <a:off x="457200" y="2565402"/>
            <a:ext cx="3394800" cy="3560763"/>
          </a:xfrm>
        </p:spPr>
        <p:txBody>
          <a:bodyPr/>
          <a:lstStyle>
            <a:lvl1pPr>
              <a:defRPr sz="1200"/>
            </a:lvl1pPr>
            <a:lvl2pPr>
              <a:defRPr sz="1200"/>
            </a:lvl2pPr>
            <a:lvl3pPr>
              <a:defRPr sz="1050"/>
            </a:lvl3pPr>
            <a:lvl4pPr>
              <a:defRPr sz="1050"/>
            </a:lvl4pPr>
            <a:lvl5pPr>
              <a:defRPr sz="900"/>
            </a:lvl5pPr>
            <a:lvl6pPr>
              <a:defRPr sz="1350"/>
            </a:lvl6pPr>
            <a:lvl7pPr>
              <a:defRPr sz="1350"/>
            </a:lvl7pPr>
            <a:lvl8pPr>
              <a:defRPr sz="1350"/>
            </a:lvl8pPr>
            <a:lvl9pPr>
              <a:defRPr sz="1350"/>
            </a:lvl9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022001" y="2565402"/>
            <a:ext cx="3394800" cy="3560763"/>
          </a:xfrm>
        </p:spPr>
        <p:txBody>
          <a:bodyPr/>
          <a:lstStyle>
            <a:lvl1pPr>
              <a:defRPr sz="1200"/>
            </a:lvl1pPr>
            <a:lvl2pPr>
              <a:defRPr sz="1200"/>
            </a:lvl2pPr>
            <a:lvl3pPr>
              <a:defRPr sz="1050"/>
            </a:lvl3pPr>
            <a:lvl4pPr>
              <a:defRPr sz="1050"/>
            </a:lvl4pPr>
            <a:lvl5pPr>
              <a:defRPr sz="900"/>
            </a:lvl5pPr>
            <a:lvl6pPr>
              <a:defRPr sz="1350"/>
            </a:lvl6pPr>
            <a:lvl7pPr>
              <a:defRPr sz="1350"/>
            </a:lvl7pPr>
            <a:lvl8pPr>
              <a:defRPr sz="1350"/>
            </a:lvl8pPr>
            <a:lvl9pPr>
              <a:defRPr sz="1350"/>
            </a:lvl9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p>
            <a:r>
              <a:rPr lang="en-US" noProof="0"/>
              <a:t>www.ibc.dk</a:t>
            </a:r>
            <a:endParaRPr lang="da-DK" noProof="0" dirty="0"/>
          </a:p>
        </p:txBody>
      </p:sp>
      <p:sp>
        <p:nvSpPr>
          <p:cNvPr id="6" name="Footer Placeholder 5"/>
          <p:cNvSpPr>
            <a:spLocks noGrp="1"/>
          </p:cNvSpPr>
          <p:nvPr>
            <p:ph type="ftr" sz="quarter" idx="11"/>
          </p:nvPr>
        </p:nvSpPr>
        <p:spPr/>
        <p:txBody>
          <a:bodyPr/>
          <a:lstStyle/>
          <a:p>
            <a:endParaRPr lang="da-DK" noProof="0" dirty="0"/>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dirty="0"/>
          </a:p>
        </p:txBody>
      </p:sp>
    </p:spTree>
    <p:extLst>
      <p:ext uri="{BB962C8B-B14F-4D97-AF65-F5344CB8AC3E}">
        <p14:creationId xmlns:p14="http://schemas.microsoft.com/office/powerpoint/2010/main" val="1536424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432001" y="1881190"/>
            <a:ext cx="6984800" cy="957955"/>
          </a:xfrm>
        </p:spPr>
        <p:txBody>
          <a:bodyPr wrap="square" anchor="t" anchorCtr="0">
            <a:spAutoFit/>
          </a:bodyPr>
          <a:lstStyle>
            <a:lvl1pPr>
              <a:lnSpc>
                <a:spcPct val="83000"/>
              </a:lnSpc>
              <a:defRPr sz="3750"/>
            </a:lvl1pPr>
          </a:lstStyle>
          <a:p>
            <a:r>
              <a:rPr lang="da-DK" noProof="0"/>
              <a:t>Klik for at redigere i master</a:t>
            </a:r>
            <a:endParaRPr lang="da-DK" noProof="0" dirty="0"/>
          </a:p>
        </p:txBody>
      </p:sp>
      <p:sp>
        <p:nvSpPr>
          <p:cNvPr id="3" name="Date Placeholder 2"/>
          <p:cNvSpPr>
            <a:spLocks noGrp="1"/>
          </p:cNvSpPr>
          <p:nvPr>
            <p:ph type="dt" sz="half" idx="10"/>
          </p:nvPr>
        </p:nvSpPr>
        <p:spPr/>
        <p:txBody>
          <a:bodyPr/>
          <a:lstStyle/>
          <a:p>
            <a:r>
              <a:rPr lang="en-US" noProof="0"/>
              <a:t>www.ibc.dk</a:t>
            </a:r>
            <a:endParaRPr lang="da-DK" noProof="0" dirty="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dirty="0"/>
          </a:p>
        </p:txBody>
      </p:sp>
      <p:pic>
        <p:nvPicPr>
          <p:cNvPr id="7" name="Picture 6" descr="Logo-Sort.wmf"/>
          <p:cNvPicPr>
            <a:picLocks noChangeAspect="1"/>
          </p:cNvPicPr>
          <p:nvPr userDrawn="1"/>
        </p:nvPicPr>
        <p:blipFill>
          <a:blip r:embed="rId3" cstate="print"/>
          <a:stretch>
            <a:fillRect/>
          </a:stretch>
        </p:blipFill>
        <p:spPr>
          <a:xfrm>
            <a:off x="7794106" y="11688"/>
            <a:ext cx="1306800" cy="1535218"/>
          </a:xfrm>
          <a:prstGeom prst="rect">
            <a:avLst/>
          </a:prstGeom>
        </p:spPr>
      </p:pic>
      <p:sp>
        <p:nvSpPr>
          <p:cNvPr id="9" name="Text Box 5"/>
          <p:cNvSpPr txBox="1">
            <a:spLocks noChangeArrowheads="1"/>
          </p:cNvSpPr>
          <p:nvPr userDrawn="1"/>
        </p:nvSpPr>
        <p:spPr bwMode="auto">
          <a:xfrm>
            <a:off x="-1836712" y="2060577"/>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dirty="0">
                <a:solidFill>
                  <a:schemeClr val="bg1"/>
                </a:solidFill>
              </a:rPr>
              <a:t>Indsæt nyt billede:</a:t>
            </a:r>
          </a:p>
          <a:p>
            <a:pPr algn="r">
              <a:spcBef>
                <a:spcPct val="50000"/>
              </a:spcBef>
            </a:pPr>
            <a:r>
              <a:rPr lang="da-DK" sz="675" dirty="0">
                <a:solidFill>
                  <a:schemeClr val="bg1"/>
                </a:solidFill>
              </a:rPr>
              <a:t>Format: B25,4 x 19,05 cm</a:t>
            </a:r>
          </a:p>
          <a:p>
            <a:pPr algn="r">
              <a:spcBef>
                <a:spcPct val="50000"/>
              </a:spcBef>
            </a:pPr>
            <a:r>
              <a:rPr lang="da-DK" sz="675" baseline="0" dirty="0">
                <a:solidFill>
                  <a:schemeClr val="bg1"/>
                </a:solidFill>
              </a:rPr>
              <a:t>Klik på </a:t>
            </a:r>
            <a:r>
              <a:rPr lang="da-DK" sz="675" baseline="0" dirty="0" err="1">
                <a:solidFill>
                  <a:schemeClr val="bg1"/>
                </a:solidFill>
              </a:rPr>
              <a:t>billed-</a:t>
            </a:r>
            <a:r>
              <a:rPr lang="da-DK" sz="675" dirty="0" err="1">
                <a:solidFill>
                  <a:schemeClr val="bg1"/>
                </a:solidFill>
              </a:rPr>
              <a:t>ikonet</a:t>
            </a:r>
            <a:r>
              <a:rPr lang="da-DK" sz="675" dirty="0">
                <a:solidFill>
                  <a:schemeClr val="bg1"/>
                </a:solidFill>
              </a:rPr>
              <a:t> </a:t>
            </a:r>
            <a:br>
              <a:rPr lang="da-DK" sz="675" dirty="0">
                <a:solidFill>
                  <a:schemeClr val="bg1"/>
                </a:solidFill>
              </a:rPr>
            </a:br>
            <a:r>
              <a:rPr lang="da-DK" sz="675" dirty="0">
                <a:solidFill>
                  <a:schemeClr val="bg1"/>
                </a:solidFill>
              </a:rPr>
              <a:t>midt på </a:t>
            </a:r>
            <a:r>
              <a:rPr lang="da-DK" sz="675" dirty="0" err="1">
                <a:solidFill>
                  <a:schemeClr val="bg1"/>
                </a:solidFill>
              </a:rPr>
              <a:t>slidet</a:t>
            </a:r>
            <a:r>
              <a:rPr lang="da-DK" sz="675" dirty="0">
                <a:solidFill>
                  <a:schemeClr val="bg1"/>
                </a:solidFill>
              </a:rPr>
              <a:t>.</a:t>
            </a:r>
            <a:br>
              <a:rPr lang="da-DK" sz="675" dirty="0">
                <a:solidFill>
                  <a:schemeClr val="bg1"/>
                </a:solidFill>
              </a:rPr>
            </a:br>
            <a:r>
              <a:rPr lang="da-DK" sz="675" dirty="0">
                <a:solidFill>
                  <a:schemeClr val="bg1"/>
                </a:solidFill>
              </a:rPr>
              <a:t>Find</a:t>
            </a:r>
            <a:r>
              <a:rPr lang="da-DK" sz="675" baseline="0" dirty="0">
                <a:solidFill>
                  <a:schemeClr val="bg1"/>
                </a:solidFill>
              </a:rPr>
              <a:t> dit nye billede</a:t>
            </a:r>
            <a:r>
              <a:rPr lang="da-DK" sz="675" dirty="0">
                <a:solidFill>
                  <a:schemeClr val="bg1"/>
                </a:solidFill>
              </a:rPr>
              <a:t>, </a:t>
            </a:r>
            <a:br>
              <a:rPr lang="da-DK" sz="675" dirty="0">
                <a:solidFill>
                  <a:schemeClr val="bg1"/>
                </a:solidFill>
              </a:rPr>
            </a:br>
            <a:r>
              <a:rPr lang="da-DK" sz="675" dirty="0">
                <a:solidFill>
                  <a:schemeClr val="bg1"/>
                </a:solidFill>
              </a:rPr>
              <a:t>højreklik på billedet </a:t>
            </a:r>
            <a:br>
              <a:rPr lang="da-DK" sz="675" dirty="0">
                <a:solidFill>
                  <a:schemeClr val="bg1"/>
                </a:solidFill>
              </a:rPr>
            </a:br>
            <a:r>
              <a:rPr lang="da-DK" sz="675" dirty="0">
                <a:solidFill>
                  <a:schemeClr val="bg1"/>
                </a:solidFill>
              </a:rPr>
              <a:t>og placér det bagerst.</a:t>
            </a:r>
          </a:p>
          <a:p>
            <a:pPr algn="r">
              <a:spcBef>
                <a:spcPct val="50000"/>
              </a:spcBef>
            </a:pPr>
            <a:r>
              <a:rPr lang="da-DK" sz="675" b="1" dirty="0">
                <a:solidFill>
                  <a:schemeClr val="bg1"/>
                </a:solidFill>
              </a:rPr>
              <a:t>Hvis du ikke kan få</a:t>
            </a:r>
            <a:r>
              <a:rPr lang="da-DK" sz="675" b="1" baseline="0" dirty="0">
                <a:solidFill>
                  <a:schemeClr val="bg1"/>
                </a:solidFill>
              </a:rPr>
              <a:t> fat i </a:t>
            </a:r>
            <a:r>
              <a:rPr lang="da-DK" sz="675" b="1" baseline="0" dirty="0" err="1">
                <a:solidFill>
                  <a:schemeClr val="bg1"/>
                </a:solidFill>
              </a:rPr>
              <a:t>billedeindsættelses-knappen</a:t>
            </a:r>
            <a:r>
              <a:rPr lang="da-DK" sz="675" b="1" baseline="0" dirty="0">
                <a:solidFill>
                  <a:schemeClr val="bg1"/>
                </a:solidFill>
              </a:rPr>
              <a:t>; </a:t>
            </a:r>
            <a:r>
              <a:rPr lang="da-DK" sz="675" b="0" baseline="0" dirty="0">
                <a:solidFill>
                  <a:schemeClr val="bg1"/>
                </a:solidFill>
              </a:rPr>
              <a:t>Læg teksten bagerst og klik på ikonen</a:t>
            </a:r>
            <a:r>
              <a:rPr lang="da-DK" sz="675" b="0" dirty="0">
                <a:solidFill>
                  <a:schemeClr val="bg1"/>
                </a:solidFill>
              </a:rPr>
              <a:t> </a:t>
            </a:r>
          </a:p>
        </p:txBody>
      </p:sp>
    </p:spTree>
    <p:extLst>
      <p:ext uri="{BB962C8B-B14F-4D97-AF65-F5344CB8AC3E}">
        <p14:creationId xmlns:p14="http://schemas.microsoft.com/office/powerpoint/2010/main" val="3125193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da-DK" noProof="0" dirty="0"/>
          </a:p>
        </p:txBody>
      </p:sp>
      <p:sp>
        <p:nvSpPr>
          <p:cNvPr id="3" name="Date Placeholder 2"/>
          <p:cNvSpPr>
            <a:spLocks noGrp="1"/>
          </p:cNvSpPr>
          <p:nvPr>
            <p:ph type="dt" sz="half" idx="10"/>
          </p:nvPr>
        </p:nvSpPr>
        <p:spPr/>
        <p:txBody>
          <a:bodyPr/>
          <a:lstStyle/>
          <a:p>
            <a:r>
              <a:rPr lang="en-US" noProof="0"/>
              <a:t>www.ibc.dk</a:t>
            </a:r>
            <a:endParaRPr lang="da-DK" noProof="0" dirty="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dirty="0"/>
          </a:p>
        </p:txBody>
      </p:sp>
    </p:spTree>
    <p:extLst>
      <p:ext uri="{BB962C8B-B14F-4D97-AF65-F5344CB8AC3E}">
        <p14:creationId xmlns:p14="http://schemas.microsoft.com/office/powerpoint/2010/main" val="209861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www.ibc.dk</a:t>
            </a:r>
            <a:endParaRPr lang="da-DK" noProof="0" dirty="0"/>
          </a:p>
        </p:txBody>
      </p:sp>
      <p:sp>
        <p:nvSpPr>
          <p:cNvPr id="3" name="Footer Placeholder 2"/>
          <p:cNvSpPr>
            <a:spLocks noGrp="1"/>
          </p:cNvSpPr>
          <p:nvPr>
            <p:ph type="ftr" sz="quarter" idx="11"/>
          </p:nvPr>
        </p:nvSpPr>
        <p:spPr/>
        <p:txBody>
          <a:bodyPr/>
          <a:lstStyle/>
          <a:p>
            <a:endParaRPr lang="da-DK" noProof="0" dirty="0"/>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dirty="0"/>
          </a:p>
        </p:txBody>
      </p:sp>
    </p:spTree>
    <p:extLst>
      <p:ext uri="{BB962C8B-B14F-4D97-AF65-F5344CB8AC3E}">
        <p14:creationId xmlns:p14="http://schemas.microsoft.com/office/powerpoint/2010/main" val="79814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432820" y="1881188"/>
            <a:ext cx="6932612" cy="1053750"/>
          </a:xfrm>
        </p:spPr>
        <p:txBody>
          <a:bodyPr anchor="t" anchorCtr="0">
            <a:spAutoFit/>
          </a:bodyPr>
          <a:lstStyle>
            <a:lvl1pPr>
              <a:lnSpc>
                <a:spcPct val="83000"/>
              </a:lnSpc>
              <a:defRPr sz="4125">
                <a:solidFill>
                  <a:schemeClr val="bg1"/>
                </a:solidFill>
              </a:defRPr>
            </a:lvl1pPr>
          </a:lstStyle>
          <a:p>
            <a:r>
              <a:rPr lang="da-DK" noProof="0"/>
              <a:t>Klik for at redigere i master</a:t>
            </a:r>
            <a:endParaRPr lang="da-DK" noProof="0" dirty="0"/>
          </a:p>
        </p:txBody>
      </p:sp>
      <p:sp>
        <p:nvSpPr>
          <p:cNvPr id="3" name="Date Placeholder 2"/>
          <p:cNvSpPr>
            <a:spLocks noGrp="1"/>
          </p:cNvSpPr>
          <p:nvPr>
            <p:ph type="dt" sz="half" idx="10"/>
          </p:nvPr>
        </p:nvSpPr>
        <p:spPr/>
        <p:txBody>
          <a:bodyPr/>
          <a:lstStyle>
            <a:lvl1pPr>
              <a:defRPr>
                <a:solidFill>
                  <a:schemeClr val="tx1"/>
                </a:solidFill>
              </a:defRPr>
            </a:lvl1pPr>
          </a:lstStyle>
          <a:p>
            <a:r>
              <a:rPr lang="en-US"/>
              <a:t>www.ibc.dk</a:t>
            </a:r>
            <a:endParaRPr lang="da-DK"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da-DK" dirty="0"/>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dirty="0"/>
          </a:p>
        </p:txBody>
      </p:sp>
      <p:pic>
        <p:nvPicPr>
          <p:cNvPr id="9" name="Picture 8" descr="Logo-Sort.wmf"/>
          <p:cNvPicPr>
            <a:picLocks noChangeAspect="1"/>
          </p:cNvPicPr>
          <p:nvPr userDrawn="1"/>
        </p:nvPicPr>
        <p:blipFill>
          <a:blip r:embed="rId3" cstate="print"/>
          <a:stretch>
            <a:fillRect/>
          </a:stretch>
        </p:blipFill>
        <p:spPr>
          <a:xfrm>
            <a:off x="7794106" y="11688"/>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1" y="6318096"/>
            <a:ext cx="1825142" cy="237744"/>
          </a:xfrm>
          <a:prstGeom prst="rect">
            <a:avLst/>
          </a:prstGeom>
        </p:spPr>
      </p:pic>
      <p:sp>
        <p:nvSpPr>
          <p:cNvPr id="11" name="Text Box 5"/>
          <p:cNvSpPr txBox="1">
            <a:spLocks noChangeArrowheads="1"/>
          </p:cNvSpPr>
          <p:nvPr userDrawn="1"/>
        </p:nvSpPr>
        <p:spPr bwMode="auto">
          <a:xfrm>
            <a:off x="-1836712" y="2060577"/>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dirty="0">
                <a:solidFill>
                  <a:schemeClr val="bg1"/>
                </a:solidFill>
              </a:rPr>
              <a:t>Indsæt nyt billede:</a:t>
            </a:r>
          </a:p>
          <a:p>
            <a:pPr algn="r">
              <a:spcBef>
                <a:spcPct val="50000"/>
              </a:spcBef>
            </a:pPr>
            <a:r>
              <a:rPr lang="da-DK" sz="675" dirty="0">
                <a:solidFill>
                  <a:schemeClr val="bg1"/>
                </a:solidFill>
              </a:rPr>
              <a:t>Format: B25,4 x 19,05 cm</a:t>
            </a:r>
          </a:p>
          <a:p>
            <a:pPr algn="r">
              <a:spcBef>
                <a:spcPct val="50000"/>
              </a:spcBef>
            </a:pPr>
            <a:r>
              <a:rPr lang="da-DK" sz="675" baseline="0" dirty="0">
                <a:solidFill>
                  <a:schemeClr val="bg1"/>
                </a:solidFill>
              </a:rPr>
              <a:t>Klik på </a:t>
            </a:r>
            <a:r>
              <a:rPr lang="da-DK" sz="675" baseline="0" dirty="0" err="1">
                <a:solidFill>
                  <a:schemeClr val="bg1"/>
                </a:solidFill>
              </a:rPr>
              <a:t>billed-</a:t>
            </a:r>
            <a:r>
              <a:rPr lang="da-DK" sz="675" dirty="0" err="1">
                <a:solidFill>
                  <a:schemeClr val="bg1"/>
                </a:solidFill>
              </a:rPr>
              <a:t>ikonet</a:t>
            </a:r>
            <a:r>
              <a:rPr lang="da-DK" sz="675" dirty="0">
                <a:solidFill>
                  <a:schemeClr val="bg1"/>
                </a:solidFill>
              </a:rPr>
              <a:t> </a:t>
            </a:r>
            <a:br>
              <a:rPr lang="da-DK" sz="675" dirty="0">
                <a:solidFill>
                  <a:schemeClr val="bg1"/>
                </a:solidFill>
              </a:rPr>
            </a:br>
            <a:r>
              <a:rPr lang="da-DK" sz="675" dirty="0">
                <a:solidFill>
                  <a:schemeClr val="bg1"/>
                </a:solidFill>
              </a:rPr>
              <a:t>midt på </a:t>
            </a:r>
            <a:r>
              <a:rPr lang="da-DK" sz="675" dirty="0" err="1">
                <a:solidFill>
                  <a:schemeClr val="bg1"/>
                </a:solidFill>
              </a:rPr>
              <a:t>slidet</a:t>
            </a:r>
            <a:r>
              <a:rPr lang="da-DK" sz="675" dirty="0">
                <a:solidFill>
                  <a:schemeClr val="bg1"/>
                </a:solidFill>
              </a:rPr>
              <a:t>.</a:t>
            </a:r>
            <a:br>
              <a:rPr lang="da-DK" sz="675" dirty="0">
                <a:solidFill>
                  <a:schemeClr val="bg1"/>
                </a:solidFill>
              </a:rPr>
            </a:br>
            <a:r>
              <a:rPr lang="da-DK" sz="675" dirty="0">
                <a:solidFill>
                  <a:schemeClr val="bg1"/>
                </a:solidFill>
              </a:rPr>
              <a:t>Find</a:t>
            </a:r>
            <a:r>
              <a:rPr lang="da-DK" sz="675" baseline="0" dirty="0">
                <a:solidFill>
                  <a:schemeClr val="bg1"/>
                </a:solidFill>
              </a:rPr>
              <a:t> dit nye billede</a:t>
            </a:r>
            <a:r>
              <a:rPr lang="da-DK" sz="675" dirty="0">
                <a:solidFill>
                  <a:schemeClr val="bg1"/>
                </a:solidFill>
              </a:rPr>
              <a:t>, </a:t>
            </a:r>
            <a:br>
              <a:rPr lang="da-DK" sz="675" dirty="0">
                <a:solidFill>
                  <a:schemeClr val="bg1"/>
                </a:solidFill>
              </a:rPr>
            </a:br>
            <a:r>
              <a:rPr lang="da-DK" sz="675" dirty="0">
                <a:solidFill>
                  <a:schemeClr val="bg1"/>
                </a:solidFill>
              </a:rPr>
              <a:t>højreklik på billedet </a:t>
            </a:r>
            <a:br>
              <a:rPr lang="da-DK" sz="675" dirty="0">
                <a:solidFill>
                  <a:schemeClr val="bg1"/>
                </a:solidFill>
              </a:rPr>
            </a:br>
            <a:r>
              <a:rPr lang="da-DK" sz="675" dirty="0">
                <a:solidFill>
                  <a:schemeClr val="bg1"/>
                </a:solidFill>
              </a:rPr>
              <a:t>og placér det bagerst.</a:t>
            </a:r>
          </a:p>
          <a:p>
            <a:pPr algn="r">
              <a:spcBef>
                <a:spcPct val="50000"/>
              </a:spcBef>
            </a:pPr>
            <a:r>
              <a:rPr lang="da-DK" sz="675" b="1" dirty="0">
                <a:solidFill>
                  <a:schemeClr val="bg1"/>
                </a:solidFill>
              </a:rPr>
              <a:t>Hvis du ikke kan få</a:t>
            </a:r>
            <a:r>
              <a:rPr lang="da-DK" sz="675" b="1" baseline="0" dirty="0">
                <a:solidFill>
                  <a:schemeClr val="bg1"/>
                </a:solidFill>
              </a:rPr>
              <a:t> fat i </a:t>
            </a:r>
            <a:r>
              <a:rPr lang="da-DK" sz="675" b="1" baseline="0" dirty="0" err="1">
                <a:solidFill>
                  <a:schemeClr val="bg1"/>
                </a:solidFill>
              </a:rPr>
              <a:t>billedeindsættelses-knappen</a:t>
            </a:r>
            <a:r>
              <a:rPr lang="da-DK" sz="675" b="1" baseline="0" dirty="0">
                <a:solidFill>
                  <a:schemeClr val="bg1"/>
                </a:solidFill>
              </a:rPr>
              <a:t>; </a:t>
            </a:r>
            <a:r>
              <a:rPr lang="da-DK" sz="675" b="0" baseline="0" dirty="0">
                <a:solidFill>
                  <a:schemeClr val="bg1"/>
                </a:solidFill>
              </a:rPr>
              <a:t>Læg teksten bagerst og klik på ikonen</a:t>
            </a:r>
            <a:r>
              <a:rPr lang="da-DK" sz="675" b="0" dirty="0">
                <a:solidFill>
                  <a:schemeClr val="bg1"/>
                </a:solidFill>
              </a:rPr>
              <a:t> </a:t>
            </a:r>
          </a:p>
        </p:txBody>
      </p:sp>
    </p:spTree>
    <p:extLst>
      <p:ext uri="{BB962C8B-B14F-4D97-AF65-F5344CB8AC3E}">
        <p14:creationId xmlns:p14="http://schemas.microsoft.com/office/powerpoint/2010/main" val="2554077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FB334D70-BA31-454A-8165-F66BD0BC9E50}" type="datetimeFigureOut">
              <a:rPr lang="da-DK" smtClean="0"/>
              <a:t>09-05-2023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3237473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4D70-BA31-454A-8165-F66BD0BC9E50}" type="datetimeFigureOut">
              <a:rPr lang="da-DK" smtClean="0"/>
              <a:t>09-05-2023</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122660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FB334D70-BA31-454A-8165-F66BD0BC9E50}" type="datetimeFigureOut">
              <a:rPr lang="da-DK" smtClean="0"/>
              <a:t>09-05-2023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334926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FB334D70-BA31-454A-8165-F66BD0BC9E50}" type="datetimeFigureOut">
              <a:rPr lang="da-DK" smtClean="0"/>
              <a:t>09-05-2023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F79944D-BCF6-47AB-921A-D71CC449A5EF}" type="slidenum">
              <a:rPr lang="da-DK" smtClean="0"/>
              <a:t>‹Nr.›</a:t>
            </a:fld>
            <a:endParaRPr lang="da-DK"/>
          </a:p>
        </p:txBody>
      </p:sp>
    </p:spTree>
    <p:extLst>
      <p:ext uri="{BB962C8B-B14F-4D97-AF65-F5344CB8AC3E}">
        <p14:creationId xmlns:p14="http://schemas.microsoft.com/office/powerpoint/2010/main" val="53145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2.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png"/><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334D70-BA31-454A-8165-F66BD0BC9E50}" type="datetimeFigureOut">
              <a:rPr lang="da-DK" smtClean="0"/>
              <a:t>09-05-2023</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9944D-BCF6-47AB-921A-D71CC449A5EF}" type="slidenum">
              <a:rPr lang="da-DK" smtClean="0"/>
              <a:t>‹Nr.›</a:t>
            </a:fld>
            <a:endParaRPr lang="da-DK"/>
          </a:p>
        </p:txBody>
      </p:sp>
      <p:pic>
        <p:nvPicPr>
          <p:cNvPr id="7" name="Billede 3">
            <a:extLst>
              <a:ext uri="{FF2B5EF4-FFF2-40B4-BE49-F238E27FC236}">
                <a16:creationId xmlns:a16="http://schemas.microsoft.com/office/drawing/2014/main" id="{50B7066B-A7AF-A61B-AB7F-F5070A5359A6}"/>
              </a:ext>
            </a:extLst>
          </p:cNvPr>
          <p:cNvPicPr>
            <a:picLocks noChangeAspect="1"/>
          </p:cNvPicPr>
          <p:nvPr userDrawn="1"/>
        </p:nvPicPr>
        <p:blipFill>
          <a:blip r:embed="rId13"/>
          <a:stretch>
            <a:fillRect/>
          </a:stretch>
        </p:blipFill>
        <p:spPr>
          <a:xfrm>
            <a:off x="8078088" y="23517"/>
            <a:ext cx="986279" cy="65752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4C287C3E-C780-790B-E388-BF787F9C95E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57854" y="6469358"/>
            <a:ext cx="1660808" cy="365125"/>
          </a:xfrm>
          <a:prstGeom prst="rect">
            <a:avLst/>
          </a:prstGeom>
        </p:spPr>
      </p:pic>
    </p:spTree>
    <p:extLst>
      <p:ext uri="{BB962C8B-B14F-4D97-AF65-F5344CB8AC3E}">
        <p14:creationId xmlns:p14="http://schemas.microsoft.com/office/powerpoint/2010/main" val="2001620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a:xfrm>
            <a:off x="1" y="6597650"/>
            <a:ext cx="3870325" cy="260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sp>
        <p:nvSpPr>
          <p:cNvPr id="1027" name="Titelplatzhalter 1"/>
          <p:cNvSpPr>
            <a:spLocks noGrp="1"/>
          </p:cNvSpPr>
          <p:nvPr>
            <p:ph type="title"/>
          </p:nvPr>
        </p:nvSpPr>
        <p:spPr bwMode="auto">
          <a:xfrm>
            <a:off x="522289" y="44452"/>
            <a:ext cx="71897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Titelmasterformat durch Klicken bearbeiten</a:t>
            </a:r>
          </a:p>
        </p:txBody>
      </p:sp>
      <p:sp>
        <p:nvSpPr>
          <p:cNvPr id="1028" name="Textplatzhalter 2"/>
          <p:cNvSpPr>
            <a:spLocks noGrp="1"/>
          </p:cNvSpPr>
          <p:nvPr>
            <p:ph type="body" idx="1"/>
          </p:nvPr>
        </p:nvSpPr>
        <p:spPr bwMode="auto">
          <a:xfrm>
            <a:off x="522289" y="1268413"/>
            <a:ext cx="80994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lvl="0"/>
            <a:endParaRPr lang="de-DE" altLang="de-DE" dirty="0"/>
          </a:p>
          <a:p>
            <a:pPr marL="672704" lvl="3" indent="-132160">
              <a:buChar char="•"/>
            </a:pPr>
            <a:endParaRPr lang="de-DE" altLang="de-DE" dirty="0"/>
          </a:p>
          <a:p>
            <a:pPr lvl="0"/>
            <a:endParaRPr lang="de-DE" altLang="de-DE" dirty="0"/>
          </a:p>
          <a:p>
            <a:pPr lvl="0"/>
            <a:endParaRPr lang="de-DE" altLang="de-DE" dirty="0"/>
          </a:p>
        </p:txBody>
      </p:sp>
      <p:sp>
        <p:nvSpPr>
          <p:cNvPr id="6" name="Foliennummernplatzhalter 5"/>
          <p:cNvSpPr>
            <a:spLocks noGrp="1"/>
          </p:cNvSpPr>
          <p:nvPr>
            <p:ph type="sldNum" sz="quarter" idx="4"/>
          </p:nvPr>
        </p:nvSpPr>
        <p:spPr>
          <a:xfrm>
            <a:off x="8243889" y="6597652"/>
            <a:ext cx="431800" cy="276225"/>
          </a:xfrm>
          <a:prstGeom prst="rect">
            <a:avLst/>
          </a:prstGeom>
        </p:spPr>
        <p:txBody>
          <a:bodyPr vert="horz" lIns="0" tIns="0" rIns="0" bIns="0" rtlCol="0" anchor="ctr"/>
          <a:lstStyle>
            <a:lvl1pPr algn="r">
              <a:defRPr sz="788">
                <a:solidFill>
                  <a:schemeClr val="bg1"/>
                </a:solidFill>
              </a:defRPr>
            </a:lvl1pPr>
          </a:lstStyle>
          <a:p>
            <a:pPr eaLnBrk="1" hangingPunct="1">
              <a:buClrTx/>
              <a:buFontTx/>
              <a:buNone/>
            </a:pPr>
            <a:fld id="{BC530D84-3282-4A94-A5AB-6576D579997C}" type="slidenum">
              <a:rPr lang="de-DE" altLang="de-DE" smtClean="0">
                <a:solidFill>
                  <a:schemeClr val="bg2"/>
                </a:solidFill>
              </a:rPr>
              <a:pPr eaLnBrk="1" hangingPunct="1">
                <a:buClrTx/>
                <a:buFontTx/>
                <a:buNone/>
              </a:pPr>
              <a:t>‹Nr.›</a:t>
            </a:fld>
            <a:endParaRPr lang="de-DE" altLang="de-DE" dirty="0">
              <a:solidFill>
                <a:schemeClr val="bg2"/>
              </a:solidFill>
            </a:endParaRPr>
          </a:p>
        </p:txBody>
      </p:sp>
      <p:sp>
        <p:nvSpPr>
          <p:cNvPr id="15" name="Fußzeilenplatzhalter 14"/>
          <p:cNvSpPr>
            <a:spLocks noGrp="1"/>
          </p:cNvSpPr>
          <p:nvPr>
            <p:ph type="ftr" sz="quarter" idx="3"/>
          </p:nvPr>
        </p:nvSpPr>
        <p:spPr>
          <a:xfrm>
            <a:off x="3924300" y="6597650"/>
            <a:ext cx="2895600" cy="260350"/>
          </a:xfrm>
          <a:prstGeom prst="rect">
            <a:avLst/>
          </a:prstGeom>
        </p:spPr>
        <p:txBody>
          <a:bodyPr vert="horz" lIns="91440" tIns="45720" rIns="91440" bIns="45720" rtlCol="0" anchor="ctr"/>
          <a:lstStyle>
            <a:lvl1pPr algn="ctr">
              <a:defRPr sz="788" baseline="0">
                <a:solidFill>
                  <a:schemeClr val="bg1"/>
                </a:solidFill>
              </a:defRPr>
            </a:lvl1pPr>
          </a:lstStyle>
          <a:p>
            <a:pPr>
              <a:defRPr/>
            </a:pPr>
            <a:endParaRPr lang="de-DE" altLang="de-DE"/>
          </a:p>
        </p:txBody>
      </p:sp>
      <p:sp>
        <p:nvSpPr>
          <p:cNvPr id="12" name="Datumsplatzhalter 11"/>
          <p:cNvSpPr>
            <a:spLocks noGrp="1"/>
          </p:cNvSpPr>
          <p:nvPr>
            <p:ph type="dt" sz="half" idx="2"/>
          </p:nvPr>
        </p:nvSpPr>
        <p:spPr>
          <a:xfrm>
            <a:off x="468313" y="6597650"/>
            <a:ext cx="2133600" cy="260350"/>
          </a:xfrm>
          <a:prstGeom prst="rect">
            <a:avLst/>
          </a:prstGeom>
        </p:spPr>
        <p:txBody>
          <a:bodyPr vert="horz" lIns="91440" tIns="45720" rIns="91440" bIns="45720" rtlCol="0" anchor="ctr"/>
          <a:lstStyle>
            <a:lvl1pPr algn="l">
              <a:defRPr sz="788" baseline="0">
                <a:solidFill>
                  <a:schemeClr val="bg1"/>
                </a:solidFill>
              </a:defRPr>
            </a:lvl1pPr>
          </a:lstStyle>
          <a:p>
            <a:pPr>
              <a:defRPr/>
            </a:pPr>
            <a:endParaRPr lang="de-DE"/>
          </a:p>
        </p:txBody>
      </p:sp>
      <p:sp>
        <p:nvSpPr>
          <p:cNvPr id="9" name="Rechteck 8"/>
          <p:cNvSpPr/>
          <p:nvPr/>
        </p:nvSpPr>
        <p:spPr>
          <a:xfrm>
            <a:off x="3870326" y="6597650"/>
            <a:ext cx="5273675" cy="260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dirty="0"/>
          </a:p>
        </p:txBody>
      </p:sp>
      <p:pic>
        <p:nvPicPr>
          <p:cNvPr id="2" name="Billede 3">
            <a:extLst>
              <a:ext uri="{FF2B5EF4-FFF2-40B4-BE49-F238E27FC236}">
                <a16:creationId xmlns:a16="http://schemas.microsoft.com/office/drawing/2014/main" id="{78E20184-6BFD-D40F-6569-1688075CA8AF}"/>
              </a:ext>
            </a:extLst>
          </p:cNvPr>
          <p:cNvPicPr>
            <a:picLocks noChangeAspect="1"/>
          </p:cNvPicPr>
          <p:nvPr userDrawn="1"/>
        </p:nvPicPr>
        <p:blipFill>
          <a:blip r:embed="rId14"/>
          <a:stretch>
            <a:fillRect/>
          </a:stretch>
        </p:blipFill>
        <p:spPr>
          <a:xfrm>
            <a:off x="8078088" y="23517"/>
            <a:ext cx="986279" cy="657520"/>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BD9C8119-C126-5C97-AE9F-CEDCEB099CF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57854" y="6469358"/>
            <a:ext cx="1660808" cy="365125"/>
          </a:xfrm>
          <a:prstGeom prst="rect">
            <a:avLst/>
          </a:prstGeom>
        </p:spPr>
      </p:pic>
    </p:spTree>
    <p:extLst>
      <p:ext uri="{BB962C8B-B14F-4D97-AF65-F5344CB8AC3E}">
        <p14:creationId xmlns:p14="http://schemas.microsoft.com/office/powerpoint/2010/main" val="2500240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700" b="1">
          <a:solidFill>
            <a:schemeClr val="accent1"/>
          </a:solidFill>
          <a:latin typeface="Calibri" pitchFamily="34" charset="0"/>
        </a:defRPr>
      </a:lvl2pPr>
      <a:lvl3pPr algn="l" rtl="0" eaLnBrk="1" fontAlgn="base" hangingPunct="1">
        <a:spcBef>
          <a:spcPct val="0"/>
        </a:spcBef>
        <a:spcAft>
          <a:spcPct val="0"/>
        </a:spcAft>
        <a:defRPr sz="2700" b="1">
          <a:solidFill>
            <a:schemeClr val="accent1"/>
          </a:solidFill>
          <a:latin typeface="Calibri" pitchFamily="34" charset="0"/>
        </a:defRPr>
      </a:lvl3pPr>
      <a:lvl4pPr algn="l" rtl="0" eaLnBrk="1" fontAlgn="base" hangingPunct="1">
        <a:spcBef>
          <a:spcPct val="0"/>
        </a:spcBef>
        <a:spcAft>
          <a:spcPct val="0"/>
        </a:spcAft>
        <a:defRPr sz="2700" b="1">
          <a:solidFill>
            <a:schemeClr val="accent1"/>
          </a:solidFill>
          <a:latin typeface="Calibri" pitchFamily="34" charset="0"/>
        </a:defRPr>
      </a:lvl4pPr>
      <a:lvl5pPr algn="l" rtl="0" eaLnBrk="1" fontAlgn="base" hangingPunct="1">
        <a:spcBef>
          <a:spcPct val="0"/>
        </a:spcBef>
        <a:spcAft>
          <a:spcPct val="0"/>
        </a:spcAft>
        <a:defRPr sz="2700" b="1">
          <a:solidFill>
            <a:schemeClr val="accent1"/>
          </a:solidFill>
          <a:latin typeface="Calibri" pitchFamily="34" charset="0"/>
        </a:defRPr>
      </a:lvl5pPr>
      <a:lvl6pPr marL="342900" algn="l" rtl="0" eaLnBrk="1" fontAlgn="base" hangingPunct="1">
        <a:spcBef>
          <a:spcPct val="0"/>
        </a:spcBef>
        <a:spcAft>
          <a:spcPct val="0"/>
        </a:spcAft>
        <a:defRPr sz="2700" b="1">
          <a:solidFill>
            <a:schemeClr val="accent1"/>
          </a:solidFill>
          <a:latin typeface="Calibri" pitchFamily="34" charset="0"/>
        </a:defRPr>
      </a:lvl6pPr>
      <a:lvl7pPr marL="685800" algn="l" rtl="0" eaLnBrk="1" fontAlgn="base" hangingPunct="1">
        <a:spcBef>
          <a:spcPct val="0"/>
        </a:spcBef>
        <a:spcAft>
          <a:spcPct val="0"/>
        </a:spcAft>
        <a:defRPr sz="2700" b="1">
          <a:solidFill>
            <a:schemeClr val="accent1"/>
          </a:solidFill>
          <a:latin typeface="Calibri" pitchFamily="34" charset="0"/>
        </a:defRPr>
      </a:lvl7pPr>
      <a:lvl8pPr marL="1028700" algn="l" rtl="0" eaLnBrk="1" fontAlgn="base" hangingPunct="1">
        <a:spcBef>
          <a:spcPct val="0"/>
        </a:spcBef>
        <a:spcAft>
          <a:spcPct val="0"/>
        </a:spcAft>
        <a:defRPr sz="2700" b="1">
          <a:solidFill>
            <a:schemeClr val="accent1"/>
          </a:solidFill>
          <a:latin typeface="Calibri" pitchFamily="34" charset="0"/>
        </a:defRPr>
      </a:lvl8pPr>
      <a:lvl9pPr marL="1371600" algn="l" rtl="0" eaLnBrk="1" fontAlgn="base" hangingPunct="1">
        <a:spcBef>
          <a:spcPct val="0"/>
        </a:spcBef>
        <a:spcAft>
          <a:spcPct val="0"/>
        </a:spcAft>
        <a:defRPr sz="2700" b="1">
          <a:solidFill>
            <a:schemeClr val="accent1"/>
          </a:solidFill>
          <a:latin typeface="Calibri" pitchFamily="34" charset="0"/>
        </a:defRPr>
      </a:lvl9pPr>
    </p:titleStyle>
    <p:bodyStyle>
      <a:lvl1pPr marL="0" indent="0" algn="l" rtl="0" eaLnBrk="1" fontAlgn="base" hangingPunct="1">
        <a:spcBef>
          <a:spcPct val="20000"/>
        </a:spcBef>
        <a:spcAft>
          <a:spcPct val="0"/>
        </a:spcAft>
        <a:buClr>
          <a:schemeClr val="accent1"/>
        </a:buClr>
        <a:buFont typeface="Arial" panose="020B0604020202020204" pitchFamily="34" charset="0"/>
        <a:buNone/>
        <a:defRPr lang="de-DE" altLang="de-DE" sz="1500" kern="1200" dirty="0" smtClean="0">
          <a:solidFill>
            <a:schemeClr val="tx1"/>
          </a:solidFill>
          <a:latin typeface="+mn-lt"/>
          <a:ea typeface="+mn-ea"/>
          <a:cs typeface="+mn-cs"/>
        </a:defRPr>
      </a:lvl1pPr>
      <a:lvl2pPr marL="269081" indent="-269081" algn="l" rtl="0" eaLnBrk="1" fontAlgn="base" hangingPunct="1">
        <a:spcBef>
          <a:spcPct val="20000"/>
        </a:spcBef>
        <a:spcAft>
          <a:spcPct val="0"/>
        </a:spcAft>
        <a:buClr>
          <a:srgbClr val="488FDB"/>
        </a:buClr>
        <a:buFont typeface="Wingdings 2" pitchFamily="18" charset="2"/>
        <a:buChar char=""/>
        <a:defRPr sz="1350" kern="1200">
          <a:solidFill>
            <a:schemeClr val="tx1"/>
          </a:solidFill>
          <a:latin typeface="+mn-lt"/>
          <a:ea typeface="+mn-ea"/>
          <a:cs typeface="+mn-cs"/>
        </a:defRPr>
      </a:lvl2pPr>
      <a:lvl3pPr marL="270272" indent="0" algn="l" rtl="0" eaLnBrk="1" fontAlgn="base" hangingPunct="1">
        <a:spcBef>
          <a:spcPct val="20000"/>
        </a:spcBef>
        <a:spcAft>
          <a:spcPct val="0"/>
        </a:spcAft>
        <a:buClr>
          <a:srgbClr val="488FDB"/>
        </a:buClr>
        <a:buFont typeface="Wingdings" panose="05000000000000000000" pitchFamily="2" charset="2"/>
        <a:buNone/>
        <a:defRPr sz="1350" kern="1200">
          <a:solidFill>
            <a:schemeClr val="tx1"/>
          </a:solidFill>
          <a:latin typeface="+mn-lt"/>
          <a:ea typeface="+mn-ea"/>
          <a:cs typeface="+mn-cs"/>
        </a:defRPr>
      </a:lvl3pPr>
      <a:lvl4pPr marL="540544" indent="0" algn="l" rtl="0" eaLnBrk="1" fontAlgn="base" hangingPunct="1">
        <a:spcBef>
          <a:spcPct val="20000"/>
        </a:spcBef>
        <a:spcAft>
          <a:spcPct val="0"/>
        </a:spcAft>
        <a:buClr>
          <a:srgbClr val="488FDB"/>
        </a:buClr>
        <a:buFont typeface="Arial" panose="020B0604020202020204" pitchFamily="34" charset="0"/>
        <a:buNone/>
        <a:defRPr lang="de-DE" altLang="de-DE" sz="1200" kern="1200" dirty="0" smtClean="0">
          <a:solidFill>
            <a:schemeClr val="tx1"/>
          </a:solidFill>
          <a:latin typeface="+mn-lt"/>
          <a:ea typeface="+mn-ea"/>
          <a:cs typeface="+mn-cs"/>
        </a:defRPr>
      </a:lvl4pPr>
      <a:lvl5pPr marL="1079897" indent="-269081" algn="l" rtl="0" eaLnBrk="1" fontAlgn="base" hangingPunct="1">
        <a:spcBef>
          <a:spcPct val="20000"/>
        </a:spcBef>
        <a:spcAft>
          <a:spcPct val="0"/>
        </a:spcAft>
        <a:buClr>
          <a:srgbClr val="488FDB"/>
        </a:buClr>
        <a:buFont typeface="Wingdings 2" pitchFamily="18" charset="2"/>
        <a:buChar char=""/>
        <a:defRPr sz="2100" kern="1200">
          <a:solidFill>
            <a:schemeClr val="tx1"/>
          </a:solidFill>
          <a:latin typeface="+mn-lt"/>
          <a:ea typeface="+mn-ea"/>
          <a:cs typeface="+mn-cs"/>
        </a:defRPr>
      </a:lvl5pPr>
      <a:lvl6pPr marL="1080000" indent="-270000" algn="l" defTabSz="685800" rtl="0" eaLnBrk="1" latinLnBrk="0" hangingPunct="1">
        <a:spcBef>
          <a:spcPct val="20000"/>
        </a:spcBef>
        <a:buClr>
          <a:srgbClr val="488FDB"/>
        </a:buClr>
        <a:buFont typeface="Wingdings 2" panose="05020102010507070707" pitchFamily="18" charset="2"/>
        <a:buChar char=""/>
        <a:defRPr sz="2100" kern="1200">
          <a:solidFill>
            <a:schemeClr val="tx1"/>
          </a:solidFill>
          <a:latin typeface="+mn-lt"/>
          <a:ea typeface="+mn-ea"/>
          <a:cs typeface="+mn-cs"/>
        </a:defRPr>
      </a:lvl6pPr>
      <a:lvl7pPr marL="1080000" indent="-270000" algn="l" defTabSz="685800" rtl="0" eaLnBrk="1" latinLnBrk="0" hangingPunct="1">
        <a:spcBef>
          <a:spcPct val="20000"/>
        </a:spcBef>
        <a:buClr>
          <a:srgbClr val="488FDB"/>
        </a:buClr>
        <a:buFont typeface="Wingdings 2" panose="05020102010507070707" pitchFamily="18" charset="2"/>
        <a:buChar char=""/>
        <a:defRPr sz="2100" kern="1200">
          <a:solidFill>
            <a:schemeClr val="tx1"/>
          </a:solidFill>
          <a:latin typeface="+mn-lt"/>
          <a:ea typeface="+mn-ea"/>
          <a:cs typeface="+mn-cs"/>
        </a:defRPr>
      </a:lvl7pPr>
      <a:lvl8pPr marL="1080000" indent="-270000" algn="l" defTabSz="685800" rtl="0" eaLnBrk="1" latinLnBrk="0" hangingPunct="1">
        <a:spcBef>
          <a:spcPct val="20000"/>
        </a:spcBef>
        <a:buClr>
          <a:srgbClr val="488FDB"/>
        </a:buClr>
        <a:buFont typeface="Wingdings 2" panose="05020102010507070707" pitchFamily="18" charset="2"/>
        <a:buChar char=""/>
        <a:defRPr sz="2100" kern="1200">
          <a:solidFill>
            <a:schemeClr val="tx1"/>
          </a:solidFill>
          <a:latin typeface="+mn-lt"/>
          <a:ea typeface="+mn-ea"/>
          <a:cs typeface="+mn-cs"/>
        </a:defRPr>
      </a:lvl8pPr>
      <a:lvl9pPr marL="1080000" indent="-270000" algn="l" defTabSz="685800" rtl="0" eaLnBrk="1" latinLnBrk="0" hangingPunct="1">
        <a:spcBef>
          <a:spcPct val="20000"/>
        </a:spcBef>
        <a:buClr>
          <a:srgbClr val="488FDB"/>
        </a:buClr>
        <a:buFont typeface="Wingdings 2" panose="05020102010507070707" pitchFamily="18" charset="2"/>
        <a:buChar char=""/>
        <a:defRPr sz="21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02B73-454E-4EE3-B5FA-B7DD5A4B480A}" type="datetimeFigureOut">
              <a:rPr lang="da-DK" smtClean="0"/>
              <a:t>09-05-2023</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32086-95E2-4889-B85B-D658912635A7}" type="slidenum">
              <a:rPr lang="da-DK" smtClean="0"/>
              <a:t>‹Nr.›</a:t>
            </a:fld>
            <a:endParaRPr lang="da-DK"/>
          </a:p>
        </p:txBody>
      </p:sp>
      <p:pic>
        <p:nvPicPr>
          <p:cNvPr id="7" name="Billede 3">
            <a:extLst>
              <a:ext uri="{FF2B5EF4-FFF2-40B4-BE49-F238E27FC236}">
                <a16:creationId xmlns:a16="http://schemas.microsoft.com/office/drawing/2014/main" id="{C75BE6F6-C1C3-53E9-5FDF-745C4E39A0D2}"/>
              </a:ext>
            </a:extLst>
          </p:cNvPr>
          <p:cNvPicPr>
            <a:picLocks noChangeAspect="1"/>
          </p:cNvPicPr>
          <p:nvPr userDrawn="1"/>
        </p:nvPicPr>
        <p:blipFill>
          <a:blip r:embed="rId13"/>
          <a:stretch>
            <a:fillRect/>
          </a:stretch>
        </p:blipFill>
        <p:spPr>
          <a:xfrm>
            <a:off x="8078088" y="23517"/>
            <a:ext cx="986279" cy="657520"/>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44D3E6C7-8946-828B-5F71-521A01BAA1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57854" y="6469358"/>
            <a:ext cx="1660808" cy="365125"/>
          </a:xfrm>
          <a:prstGeom prst="rect">
            <a:avLst/>
          </a:prstGeom>
        </p:spPr>
      </p:pic>
    </p:spTree>
    <p:extLst>
      <p:ext uri="{BB962C8B-B14F-4D97-AF65-F5344CB8AC3E}">
        <p14:creationId xmlns:p14="http://schemas.microsoft.com/office/powerpoint/2010/main" val="22868348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36FA2C-A8F9-4205-8855-B4CE9DA589EA}" type="datetimeFigureOut">
              <a:rPr lang="da-DK" smtClean="0"/>
              <a:t>09-05-2023</a:t>
            </a:fld>
            <a:endParaRPr lang="da-DK"/>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BA0FD2-301C-4537-9944-A5532D53840B}" type="slidenum">
              <a:rPr lang="da-DK" smtClean="0"/>
              <a:t>‹Nr.›</a:t>
            </a:fld>
            <a:endParaRPr lang="da-DK"/>
          </a:p>
        </p:txBody>
      </p:sp>
      <p:pic>
        <p:nvPicPr>
          <p:cNvPr id="7" name="Billede 3">
            <a:extLst>
              <a:ext uri="{FF2B5EF4-FFF2-40B4-BE49-F238E27FC236}">
                <a16:creationId xmlns:a16="http://schemas.microsoft.com/office/drawing/2014/main" id="{C7422AD2-7730-A428-21B4-B7BAE93A2AB8}"/>
              </a:ext>
            </a:extLst>
          </p:cNvPr>
          <p:cNvPicPr>
            <a:picLocks noChangeAspect="1"/>
          </p:cNvPicPr>
          <p:nvPr userDrawn="1"/>
        </p:nvPicPr>
        <p:blipFill>
          <a:blip r:embed="rId13"/>
          <a:stretch>
            <a:fillRect/>
          </a:stretch>
        </p:blipFill>
        <p:spPr>
          <a:xfrm>
            <a:off x="8078088" y="23517"/>
            <a:ext cx="986279" cy="657520"/>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A5F898D5-B549-1EE8-C1DF-6908220D091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57854" y="6469358"/>
            <a:ext cx="1660808" cy="365125"/>
          </a:xfrm>
          <a:prstGeom prst="rect">
            <a:avLst/>
          </a:prstGeom>
        </p:spPr>
      </p:pic>
    </p:spTree>
    <p:extLst>
      <p:ext uri="{BB962C8B-B14F-4D97-AF65-F5344CB8AC3E}">
        <p14:creationId xmlns:p14="http://schemas.microsoft.com/office/powerpoint/2010/main" val="1356875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189" y="1465053"/>
            <a:ext cx="6932612" cy="616930"/>
          </a:xfrm>
          <a:prstGeom prst="rect">
            <a:avLst/>
          </a:prstGeom>
        </p:spPr>
        <p:txBody>
          <a:bodyPr vert="horz" lIns="0" tIns="0" rIns="0" bIns="0" rtlCol="0" anchor="b" anchorCtr="0">
            <a:normAutofit/>
          </a:bodyPr>
          <a:lstStyle/>
          <a:p>
            <a:r>
              <a:rPr lang="da-DK" noProof="0"/>
              <a:t>Klik for at redigere i master</a:t>
            </a:r>
            <a:endParaRPr lang="da-DK" noProof="0" dirty="0"/>
          </a:p>
        </p:txBody>
      </p:sp>
      <p:sp>
        <p:nvSpPr>
          <p:cNvPr id="3" name="Text Placeholder 2"/>
          <p:cNvSpPr>
            <a:spLocks noGrp="1"/>
          </p:cNvSpPr>
          <p:nvPr>
            <p:ph type="body" idx="1"/>
          </p:nvPr>
        </p:nvSpPr>
        <p:spPr>
          <a:xfrm>
            <a:off x="484189" y="2349502"/>
            <a:ext cx="6932612" cy="3770313"/>
          </a:xfrm>
          <a:prstGeom prst="rect">
            <a:avLst/>
          </a:prstGeom>
        </p:spPr>
        <p:txBody>
          <a:bodyPr vert="horz" lIns="0" tIns="0" rIns="0" bIns="0" rtlCol="0">
            <a:norm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2"/>
          </p:nvPr>
        </p:nvSpPr>
        <p:spPr>
          <a:xfrm>
            <a:off x="7885112" y="6302906"/>
            <a:ext cx="1131888" cy="224644"/>
          </a:xfrm>
          <a:prstGeom prst="rect">
            <a:avLst/>
          </a:prstGeom>
        </p:spPr>
        <p:txBody>
          <a:bodyPr vert="horz" lIns="0" tIns="0" rIns="0" bIns="0" rtlCol="0" anchor="b" anchorCtr="0"/>
          <a:lstStyle>
            <a:lvl1pPr algn="l">
              <a:defRPr sz="825">
                <a:solidFill>
                  <a:schemeClr val="bg1"/>
                </a:solidFill>
              </a:defRPr>
            </a:lvl1pPr>
          </a:lstStyle>
          <a:p>
            <a:r>
              <a:rPr lang="en-US"/>
              <a:t>www.ibc.dk</a:t>
            </a:r>
            <a:endParaRPr lang="da-DK" dirty="0"/>
          </a:p>
        </p:txBody>
      </p:sp>
      <p:sp>
        <p:nvSpPr>
          <p:cNvPr id="5" name="Footer Placeholder 4"/>
          <p:cNvSpPr>
            <a:spLocks noGrp="1"/>
          </p:cNvSpPr>
          <p:nvPr>
            <p:ph type="ftr" sz="quarter" idx="3"/>
          </p:nvPr>
        </p:nvSpPr>
        <p:spPr>
          <a:xfrm>
            <a:off x="484189" y="127000"/>
            <a:ext cx="6932612" cy="316050"/>
          </a:xfrm>
          <a:prstGeom prst="rect">
            <a:avLst/>
          </a:prstGeom>
        </p:spPr>
        <p:txBody>
          <a:bodyPr vert="horz" lIns="0" tIns="0" rIns="0" bIns="0" rtlCol="0" anchor="b" anchorCtr="0"/>
          <a:lstStyle>
            <a:lvl1pPr algn="l">
              <a:defRPr sz="825" b="1">
                <a:solidFill>
                  <a:schemeClr val="tx1"/>
                </a:solidFill>
              </a:defRPr>
            </a:lvl1pPr>
          </a:lstStyle>
          <a:p>
            <a:endParaRPr lang="da-DK" dirty="0"/>
          </a:p>
        </p:txBody>
      </p:sp>
      <p:sp>
        <p:nvSpPr>
          <p:cNvPr id="6" name="Slide Number Placeholder 5"/>
          <p:cNvSpPr>
            <a:spLocks noGrp="1"/>
          </p:cNvSpPr>
          <p:nvPr>
            <p:ph type="sldNum" sz="quarter" idx="4"/>
          </p:nvPr>
        </p:nvSpPr>
        <p:spPr>
          <a:xfrm>
            <a:off x="7885113" y="6529357"/>
            <a:ext cx="324520" cy="215271"/>
          </a:xfrm>
          <a:prstGeom prst="rect">
            <a:avLst/>
          </a:prstGeom>
        </p:spPr>
        <p:txBody>
          <a:bodyPr vert="horz" lIns="0" tIns="0" rIns="0" bIns="0" rtlCol="0" anchor="b" anchorCtr="0"/>
          <a:lstStyle>
            <a:lvl1pPr algn="l">
              <a:defRPr sz="675">
                <a:solidFill>
                  <a:schemeClr val="bg1"/>
                </a:solidFill>
              </a:defRPr>
            </a:lvl1pPr>
          </a:lstStyle>
          <a:p>
            <a:fld id="{6F71D01C-4991-46E2-A884-EF061F45AAB9}" type="slidenum">
              <a:rPr lang="da-DK" smtClean="0"/>
              <a:pPr/>
              <a:t>‹Nr.›</a:t>
            </a:fld>
            <a:endParaRPr lang="da-DK" dirty="0"/>
          </a:p>
        </p:txBody>
      </p:sp>
      <p:pic>
        <p:nvPicPr>
          <p:cNvPr id="8" name="Billede 3">
            <a:extLst>
              <a:ext uri="{FF2B5EF4-FFF2-40B4-BE49-F238E27FC236}">
                <a16:creationId xmlns:a16="http://schemas.microsoft.com/office/drawing/2014/main" id="{347BC778-1ED3-3533-17F4-ED4029CE8F1D}"/>
              </a:ext>
            </a:extLst>
          </p:cNvPr>
          <p:cNvPicPr>
            <a:picLocks noChangeAspect="1"/>
          </p:cNvPicPr>
          <p:nvPr userDrawn="1"/>
        </p:nvPicPr>
        <p:blipFill>
          <a:blip r:embed="rId11"/>
          <a:stretch>
            <a:fillRect/>
          </a:stretch>
        </p:blipFill>
        <p:spPr>
          <a:xfrm>
            <a:off x="8078088" y="23517"/>
            <a:ext cx="986279" cy="65752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6F714A08-2768-59EF-9A9F-CBDF69F54F6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57854" y="6469358"/>
            <a:ext cx="1660808" cy="365125"/>
          </a:xfrm>
          <a:prstGeom prst="rect">
            <a:avLst/>
          </a:prstGeom>
        </p:spPr>
      </p:pic>
    </p:spTree>
    <p:extLst>
      <p:ext uri="{BB962C8B-B14F-4D97-AF65-F5344CB8AC3E}">
        <p14:creationId xmlns:p14="http://schemas.microsoft.com/office/powerpoint/2010/main" val="416268253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hf sldNum="0" hdr="0"/>
  <p:txStyles>
    <p:titleStyle>
      <a:lvl1pPr algn="l" defTabSz="685800" rtl="0" eaLnBrk="1" latinLnBrk="0" hangingPunct="1">
        <a:lnSpc>
          <a:spcPct val="104000"/>
        </a:lnSpc>
        <a:spcBef>
          <a:spcPct val="0"/>
        </a:spcBef>
        <a:buNone/>
        <a:defRPr sz="1200" b="1" kern="1200">
          <a:solidFill>
            <a:schemeClr val="tx1"/>
          </a:solidFill>
          <a:latin typeface="+mj-lt"/>
          <a:ea typeface="+mj-ea"/>
          <a:cs typeface="+mj-cs"/>
        </a:defRPr>
      </a:lvl1pPr>
    </p:titleStyle>
    <p:bodyStyle>
      <a:lvl1pPr marL="161925" indent="-161925" algn="l" defTabSz="685800" rtl="0" eaLnBrk="1" latinLnBrk="0" hangingPunct="1">
        <a:lnSpc>
          <a:spcPct val="104000"/>
        </a:lnSpc>
        <a:spcBef>
          <a:spcPts val="0"/>
        </a:spcBef>
        <a:buSzPct val="75000"/>
        <a:buFont typeface="Wingdings" pitchFamily="2" charset="2"/>
        <a:buChar char="n"/>
        <a:defRPr sz="1200" kern="1200">
          <a:solidFill>
            <a:schemeClr val="tx1"/>
          </a:solidFill>
          <a:latin typeface="+mn-lt"/>
          <a:ea typeface="+mn-ea"/>
          <a:cs typeface="+mn-cs"/>
        </a:defRPr>
      </a:lvl1pPr>
      <a:lvl2pPr marL="324000" indent="-162000" algn="l" defTabSz="685800" rtl="0" eaLnBrk="1" latinLnBrk="0" hangingPunct="1">
        <a:lnSpc>
          <a:spcPct val="104000"/>
        </a:lnSpc>
        <a:spcBef>
          <a:spcPts val="0"/>
        </a:spcBef>
        <a:buFont typeface="Arial" pitchFamily="34" charset="0"/>
        <a:buChar char="–"/>
        <a:defRPr sz="1200" kern="1200">
          <a:solidFill>
            <a:schemeClr val="tx1"/>
          </a:solidFill>
          <a:latin typeface="+mn-lt"/>
          <a:ea typeface="+mn-ea"/>
          <a:cs typeface="+mn-cs"/>
        </a:defRPr>
      </a:lvl2pPr>
      <a:lvl3pPr marL="324000" indent="-162000" algn="l" defTabSz="685800" rtl="0" eaLnBrk="1" latinLnBrk="0" hangingPunct="1">
        <a:lnSpc>
          <a:spcPct val="104000"/>
        </a:lnSpc>
        <a:spcBef>
          <a:spcPts val="0"/>
        </a:spcBef>
        <a:buSzPct val="75000"/>
        <a:buFont typeface="Wingdings" pitchFamily="2" charset="2"/>
        <a:buChar char="n"/>
        <a:defRPr sz="1050" kern="1200">
          <a:solidFill>
            <a:schemeClr val="tx1"/>
          </a:solidFill>
          <a:latin typeface="+mn-lt"/>
          <a:ea typeface="+mn-ea"/>
          <a:cs typeface="+mn-cs"/>
        </a:defRPr>
      </a:lvl3pPr>
      <a:lvl4pPr marL="486000" indent="-162000" algn="l" defTabSz="685800" rtl="0" eaLnBrk="1" latinLnBrk="0" hangingPunct="1">
        <a:lnSpc>
          <a:spcPct val="104000"/>
        </a:lnSpc>
        <a:spcBef>
          <a:spcPts val="0"/>
        </a:spcBef>
        <a:buFont typeface="Arial" pitchFamily="34" charset="0"/>
        <a:buChar char="–"/>
        <a:defRPr sz="1050" kern="1200">
          <a:solidFill>
            <a:schemeClr val="tx1"/>
          </a:solidFill>
          <a:latin typeface="+mn-lt"/>
          <a:ea typeface="+mn-ea"/>
          <a:cs typeface="+mn-cs"/>
        </a:defRPr>
      </a:lvl4pPr>
      <a:lvl5pPr marL="648000" indent="-162000" algn="l" defTabSz="685800" rtl="0" eaLnBrk="1" latinLnBrk="0" hangingPunct="1">
        <a:lnSpc>
          <a:spcPct val="104000"/>
        </a:lnSpc>
        <a:spcBef>
          <a:spcPts val="0"/>
        </a:spcBef>
        <a:buSzPct val="75000"/>
        <a:buFont typeface="Wingdings" pitchFamily="2" charset="2"/>
        <a:buChar char="n"/>
        <a:defRPr sz="9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hyperlink" Target="http://workplaceintelligence.com/geny-genz-global-workplace-expectations-stud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hyperlink" Target="http://workplaceintelligence.com/geny-genz-global-workplace-expectations-stud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hyperlink" Target="http://workplaceintelligence.com/geny-genz-global-workplace-expectations-stud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xlsx"/><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53.xml"/><Relationship Id="rId1" Type="http://schemas.openxmlformats.org/officeDocument/2006/relationships/video" Target="https://www.youtube.com/embed/eH1fFdjzJAw?feature=oembed" TargetMode="External"/><Relationship Id="rId4" Type="http://schemas.openxmlformats.org/officeDocument/2006/relationships/hyperlink" Target="https://www.weforum.org/videos/what-will-the-future-of-jobs-be-like-b77cb5bf46"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the-generation-z.com/" TargetMode="External"/><Relationship Id="rId2" Type="http://schemas.openxmlformats.org/officeDocument/2006/relationships/hyperlink" Target="https://www.researchgate.net/publication/331346456_UNDERSTANDING_THE_ATTITUDE_OF_GENERATION_Z_TOWARDS_WORKPLACE" TargetMode="Externa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32FF1C2E-1433-4468-AB68-877E883D002F}"/>
              </a:ext>
            </a:extLst>
          </p:cNvPr>
          <p:cNvSpPr txBox="1"/>
          <p:nvPr/>
        </p:nvSpPr>
        <p:spPr>
          <a:xfrm>
            <a:off x="644242" y="663891"/>
            <a:ext cx="814251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HR Management Training</a:t>
            </a:r>
          </a:p>
        </p:txBody>
      </p:sp>
      <p:sp>
        <p:nvSpPr>
          <p:cNvPr id="5" name="Tekstfelt 4">
            <a:extLst>
              <a:ext uri="{FF2B5EF4-FFF2-40B4-BE49-F238E27FC236}">
                <a16:creationId xmlns:a16="http://schemas.microsoft.com/office/drawing/2014/main" id="{A8F66294-B5B6-4350-81BD-04BC008D594B}"/>
              </a:ext>
            </a:extLst>
          </p:cNvPr>
          <p:cNvSpPr txBox="1"/>
          <p:nvPr/>
        </p:nvSpPr>
        <p:spPr>
          <a:xfrm>
            <a:off x="1088571" y="2720606"/>
            <a:ext cx="6966857" cy="2161810"/>
          </a:xfrm>
          <a:prstGeom prst="rect">
            <a:avLst/>
          </a:prstGeom>
          <a:noFill/>
        </p:spPr>
        <p:txBody>
          <a:bodyPr wrap="square" rtlCol="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Good Practices and Digitisation Concept to Support Human Resource Policy and Personnel Management in SMEs</a:t>
            </a:r>
            <a:endParaRPr kumimoji="0" lang="da-DK"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 name="Gruppieren 1">
            <a:extLst>
              <a:ext uri="{FF2B5EF4-FFF2-40B4-BE49-F238E27FC236}">
                <a16:creationId xmlns:a16="http://schemas.microsoft.com/office/drawing/2014/main" id="{DB25DE3F-4D06-4585-72F0-DEC6BE758C97}"/>
              </a:ext>
            </a:extLst>
          </p:cNvPr>
          <p:cNvGrpSpPr/>
          <p:nvPr/>
        </p:nvGrpSpPr>
        <p:grpSpPr>
          <a:xfrm>
            <a:off x="245698" y="5129459"/>
            <a:ext cx="8652604" cy="1281905"/>
            <a:chOff x="311827" y="5215027"/>
            <a:chExt cx="8652604" cy="1281905"/>
          </a:xfrm>
          <a:solidFill>
            <a:schemeClr val="bg1"/>
          </a:solidFill>
        </p:grpSpPr>
        <p:pic>
          <p:nvPicPr>
            <p:cNvPr id="3" name="Obrázek 7">
              <a:extLst>
                <a:ext uri="{FF2B5EF4-FFF2-40B4-BE49-F238E27FC236}">
                  <a16:creationId xmlns:a16="http://schemas.microsoft.com/office/drawing/2014/main" id="{4AF8A708-149B-772C-BD3A-8A4DC025A38A}"/>
                </a:ext>
              </a:extLst>
            </p:cNvPr>
            <p:cNvPicPr>
              <a:picLocks noChangeAspect="1"/>
            </p:cNvPicPr>
            <p:nvPr/>
          </p:nvPicPr>
          <p:blipFill>
            <a:blip r:embed="rId2"/>
            <a:stretch>
              <a:fillRect/>
            </a:stretch>
          </p:blipFill>
          <p:spPr>
            <a:xfrm>
              <a:off x="2843808" y="5560937"/>
              <a:ext cx="699128" cy="676375"/>
            </a:xfrm>
            <a:prstGeom prst="rect">
              <a:avLst/>
            </a:prstGeom>
            <a:grpFill/>
          </p:spPr>
        </p:pic>
        <p:grpSp>
          <p:nvGrpSpPr>
            <p:cNvPr id="6" name="Gruppieren 5">
              <a:extLst>
                <a:ext uri="{FF2B5EF4-FFF2-40B4-BE49-F238E27FC236}">
                  <a16:creationId xmlns:a16="http://schemas.microsoft.com/office/drawing/2014/main" id="{B34B1957-0186-B6EC-5637-806A2B1F18B2}"/>
                </a:ext>
              </a:extLst>
            </p:cNvPr>
            <p:cNvGrpSpPr/>
            <p:nvPr/>
          </p:nvGrpSpPr>
          <p:grpSpPr>
            <a:xfrm>
              <a:off x="5971341" y="5282544"/>
              <a:ext cx="2993090" cy="1146870"/>
              <a:chOff x="5971341" y="5337856"/>
              <a:chExt cx="2993090" cy="1146870"/>
            </a:xfrm>
            <a:grpFill/>
          </p:grpSpPr>
          <p:pic>
            <p:nvPicPr>
              <p:cNvPr id="20" name="Picture 2" descr="Logo Wielkopolska Izba Rzemieślnicza">
                <a:extLst>
                  <a:ext uri="{FF2B5EF4-FFF2-40B4-BE49-F238E27FC236}">
                    <a16:creationId xmlns:a16="http://schemas.microsoft.com/office/drawing/2014/main" id="{856B40AA-960B-D96F-5DC3-D05E3F97B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30" y="5910179"/>
                <a:ext cx="2512112" cy="574547"/>
              </a:xfrm>
              <a:prstGeom prst="rect">
                <a:avLst/>
              </a:prstGeom>
              <a:grpFill/>
            </p:spPr>
          </p:pic>
          <p:pic>
            <p:nvPicPr>
              <p:cNvPr id="21" name="Picture 4" descr="Izba Rzemieślnicza w Opolu">
                <a:extLst>
                  <a:ext uri="{FF2B5EF4-FFF2-40B4-BE49-F238E27FC236}">
                    <a16:creationId xmlns:a16="http://schemas.microsoft.com/office/drawing/2014/main" id="{25076734-29EB-1F53-5E09-399FD717DC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1341" y="5337856"/>
                <a:ext cx="2993090" cy="411264"/>
              </a:xfrm>
              <a:prstGeom prst="rect">
                <a:avLst/>
              </a:prstGeom>
              <a:grpFill/>
            </p:spPr>
          </p:pic>
        </p:grpSp>
        <p:grpSp>
          <p:nvGrpSpPr>
            <p:cNvPr id="8" name="Gruppieren 7">
              <a:extLst>
                <a:ext uri="{FF2B5EF4-FFF2-40B4-BE49-F238E27FC236}">
                  <a16:creationId xmlns:a16="http://schemas.microsoft.com/office/drawing/2014/main" id="{C571A74C-7687-3B55-17C1-1E4BD03570B7}"/>
                </a:ext>
              </a:extLst>
            </p:cNvPr>
            <p:cNvGrpSpPr/>
            <p:nvPr/>
          </p:nvGrpSpPr>
          <p:grpSpPr>
            <a:xfrm>
              <a:off x="311827" y="5215027"/>
              <a:ext cx="2099933" cy="1281905"/>
              <a:chOff x="54984" y="5193499"/>
              <a:chExt cx="2099933" cy="1281905"/>
            </a:xfrm>
            <a:grpFill/>
          </p:grpSpPr>
          <p:pic>
            <p:nvPicPr>
              <p:cNvPr id="18" name="Picture 6" descr="Hanse-Parlament e.V.">
                <a:extLst>
                  <a:ext uri="{FF2B5EF4-FFF2-40B4-BE49-F238E27FC236}">
                    <a16:creationId xmlns:a16="http://schemas.microsoft.com/office/drawing/2014/main" id="{EEAE7916-D3B5-E30A-7B09-FAADD51844B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4984" y="5193499"/>
                <a:ext cx="2099933" cy="699978"/>
              </a:xfrm>
              <a:prstGeom prst="rect">
                <a:avLst/>
              </a:prstGeom>
              <a:grpFill/>
              <a:ln>
                <a:solidFill>
                  <a:schemeClr val="bg1">
                    <a:lumMod val="85000"/>
                  </a:schemeClr>
                </a:solidFill>
              </a:ln>
            </p:spPr>
          </p:pic>
          <p:pic>
            <p:nvPicPr>
              <p:cNvPr id="19" name="Picture 7">
                <a:extLst>
                  <a:ext uri="{FF2B5EF4-FFF2-40B4-BE49-F238E27FC236}">
                    <a16:creationId xmlns:a16="http://schemas.microsoft.com/office/drawing/2014/main" id="{A9C48196-CE99-EB96-5118-B2E4D68A54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98" y="5919501"/>
                <a:ext cx="926505" cy="55590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pic>
        <p:nvPicPr>
          <p:cNvPr id="23" name="Grafik 22">
            <a:extLst>
              <a:ext uri="{FF2B5EF4-FFF2-40B4-BE49-F238E27FC236}">
                <a16:creationId xmlns:a16="http://schemas.microsoft.com/office/drawing/2014/main" id="{B27CDAE3-ADD0-7927-754B-BEFC74CED1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322" y="5090926"/>
            <a:ext cx="719686" cy="807949"/>
          </a:xfrm>
          <a:prstGeom prst="rect">
            <a:avLst/>
          </a:prstGeom>
        </p:spPr>
      </p:pic>
      <p:pic>
        <p:nvPicPr>
          <p:cNvPr id="25" name="Grafik 24" descr="Ein Bild, das Text enthält.&#10;&#10;Automatisch generierte Beschreibung">
            <a:extLst>
              <a:ext uri="{FF2B5EF4-FFF2-40B4-BE49-F238E27FC236}">
                <a16:creationId xmlns:a16="http://schemas.microsoft.com/office/drawing/2014/main" id="{8C6DF13C-73EC-9362-AC65-FBA5FCA4B7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4882" y="6056572"/>
            <a:ext cx="2061235" cy="578507"/>
          </a:xfrm>
          <a:prstGeom prst="rect">
            <a:avLst/>
          </a:prstGeom>
        </p:spPr>
      </p:pic>
      <p:pic>
        <p:nvPicPr>
          <p:cNvPr id="7" name="Grafik 6">
            <a:extLst>
              <a:ext uri="{FF2B5EF4-FFF2-40B4-BE49-F238E27FC236}">
                <a16:creationId xmlns:a16="http://schemas.microsoft.com/office/drawing/2014/main" id="{966E6337-68A7-8BD2-9B2E-B0EDAD2BBD4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19613" y="2110771"/>
            <a:ext cx="838200" cy="295275"/>
          </a:xfrm>
          <a:prstGeom prst="rect">
            <a:avLst/>
          </a:prstGeom>
          <a:noFill/>
          <a:ln>
            <a:noFill/>
          </a:ln>
        </p:spPr>
      </p:pic>
    </p:spTree>
    <p:extLst>
      <p:ext uri="{BB962C8B-B14F-4D97-AF65-F5344CB8AC3E}">
        <p14:creationId xmlns:p14="http://schemas.microsoft.com/office/powerpoint/2010/main" val="2551849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3661" y="392905"/>
            <a:ext cx="6720038" cy="548507"/>
          </a:xfrm>
        </p:spPr>
        <p:txBody>
          <a:bodyPr>
            <a:normAutofit/>
          </a:bodyPr>
          <a:lstStyle/>
          <a:p>
            <a:r>
              <a:rPr lang="de-DE" dirty="0"/>
              <a:t>Generation Z </a:t>
            </a:r>
            <a:r>
              <a:rPr lang="de-DE" b="0" dirty="0"/>
              <a:t>(</a:t>
            </a:r>
            <a:r>
              <a:rPr lang="de-DE" b="0" dirty="0" err="1"/>
              <a:t>and</a:t>
            </a:r>
            <a:r>
              <a:rPr lang="de-DE" b="0" dirty="0"/>
              <a:t> Y)</a:t>
            </a:r>
            <a:endParaRPr lang="de-DE" dirty="0"/>
          </a:p>
        </p:txBody>
      </p:sp>
      <p:sp>
        <p:nvSpPr>
          <p:cNvPr id="3" name="Inhaltsplatzhalter 2"/>
          <p:cNvSpPr>
            <a:spLocks noGrp="1"/>
          </p:cNvSpPr>
          <p:nvPr>
            <p:ph idx="4294967295"/>
          </p:nvPr>
        </p:nvSpPr>
        <p:spPr>
          <a:xfrm>
            <a:off x="954604" y="1431743"/>
            <a:ext cx="6909758" cy="3019153"/>
          </a:xfrm>
        </p:spPr>
        <p:txBody>
          <a:bodyPr>
            <a:normAutofit/>
          </a:bodyPr>
          <a:lstStyle/>
          <a:p>
            <a:r>
              <a:rPr lang="en-US" sz="1800" dirty="0"/>
              <a:t>Additional statements of</a:t>
            </a:r>
            <a:r>
              <a:rPr lang="de-DE" sz="1800" b="1" dirty="0"/>
              <a:t> Gen. Z* </a:t>
            </a:r>
          </a:p>
          <a:p>
            <a:r>
              <a:rPr lang="de-DE" sz="1600" dirty="0"/>
              <a:t>(</a:t>
            </a:r>
            <a:r>
              <a:rPr lang="en-GB" sz="1600" dirty="0"/>
              <a:t>partly in contrast to Gen Y (born 1980 – 1994))</a:t>
            </a:r>
          </a:p>
          <a:p>
            <a:endParaRPr lang="en-GB" altLang="de-DE" dirty="0"/>
          </a:p>
          <a:p>
            <a:pPr marL="180975" indent="-180975">
              <a:buFont typeface="Arial" panose="020B0604020202020204" pitchFamily="34" charset="0"/>
              <a:buChar char="•"/>
            </a:pPr>
            <a:r>
              <a:rPr lang="en-US" altLang="de-DE" sz="1600" b="1" dirty="0"/>
              <a:t>Gen Z has more of an entrepreneurial spirit </a:t>
            </a:r>
          </a:p>
          <a:p>
            <a:pPr marL="450056" lvl="1" indent="-180975">
              <a:buFont typeface="Arial" panose="020B0604020202020204" pitchFamily="34" charset="0"/>
              <a:buChar char="•"/>
            </a:pPr>
            <a:r>
              <a:rPr lang="en-US" altLang="de-DE" sz="1400" dirty="0"/>
              <a:t>17% of Gen Z vs. 11% of Gen Y wants to start a business and hire others.</a:t>
            </a:r>
            <a:endParaRPr lang="de-DE" altLang="de-DE" sz="1400" dirty="0"/>
          </a:p>
          <a:p>
            <a:pPr marL="180975" indent="-180975">
              <a:buFont typeface="Arial" panose="020B0604020202020204" pitchFamily="34" charset="0"/>
              <a:buChar char="•"/>
            </a:pPr>
            <a:r>
              <a:rPr lang="en-US" altLang="de-DE" sz="1600" b="1" dirty="0"/>
              <a:t>For Gen Z, it’s not about the money … yet</a:t>
            </a:r>
          </a:p>
          <a:p>
            <a:pPr marL="450056" lvl="1" indent="-180975">
              <a:buFont typeface="Arial" panose="020B0604020202020204" pitchFamily="34" charset="0"/>
              <a:buChar char="•"/>
            </a:pPr>
            <a:r>
              <a:rPr lang="en-US" altLang="de-DE" sz="1400" dirty="0"/>
              <a:t>Only 28% of Gen Z said money would motivate them to work harder and stay with their employer longer, as opposed to 42% of Gen Y.</a:t>
            </a:r>
            <a:endParaRPr lang="de-DE" altLang="de-DE" sz="1400" dirty="0"/>
          </a:p>
          <a:p>
            <a:pPr marL="180975" indent="-180975">
              <a:buFont typeface="Arial" panose="020B0604020202020204" pitchFamily="34" charset="0"/>
              <a:buChar char="•"/>
            </a:pPr>
            <a:r>
              <a:rPr lang="en-US" altLang="de-DE" sz="1600" b="1" dirty="0"/>
              <a:t>Gen Z prefers face-to-face communication over technology</a:t>
            </a:r>
          </a:p>
          <a:p>
            <a:pPr marL="450056" lvl="1" indent="-180975">
              <a:buFont typeface="Arial" panose="020B0604020202020204" pitchFamily="34" charset="0"/>
              <a:buChar char="•"/>
            </a:pPr>
            <a:r>
              <a:rPr lang="en-US" altLang="de-DE" sz="1400" dirty="0"/>
              <a:t>Gen Z grew up with technology, yet 53% percent prefer in-person communication over tools like instant messaging and video conferencing. (…)</a:t>
            </a:r>
            <a:endParaRPr lang="de-DE" altLang="de-DE" sz="1400" dirty="0"/>
          </a:p>
          <a:p>
            <a:endParaRPr lang="en-US" altLang="de-DE" b="1"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9260"/>
            <a:ext cx="1498229" cy="434487"/>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938" y="6068940"/>
            <a:ext cx="883502" cy="528712"/>
          </a:xfrm>
          <a:prstGeom prst="rect">
            <a:avLst/>
          </a:prstGeom>
        </p:spPr>
      </p:pic>
      <p:sp>
        <p:nvSpPr>
          <p:cNvPr id="6" name="Rechteck 5"/>
          <p:cNvSpPr/>
          <p:nvPr/>
        </p:nvSpPr>
        <p:spPr>
          <a:xfrm>
            <a:off x="1498228" y="6265040"/>
            <a:ext cx="6735709"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a:t>
            </a:r>
            <a:r>
              <a:rPr kumimoji="0" lang="en-US" sz="700" b="0" i="0"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Schwabel</a:t>
            </a:r>
            <a:r>
              <a:rPr kumimoji="0" lang="en-US" sz="7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D: Gen Y and Gen Z Global Workplace Expectations Study. Post – Online </a:t>
            </a:r>
            <a:r>
              <a:rPr kumimoji="0" lang="en-US" sz="700" b="0" i="0" u="sng" strike="noStrike" kern="1200" cap="none" spc="0" normalizeH="0" baseline="0" noProof="0" dirty="0">
                <a:ln>
                  <a:noFill/>
                </a:ln>
                <a:solidFill>
                  <a:srgbClr val="0000FF"/>
                </a:solidFill>
                <a:effectLst/>
                <a:uLnTx/>
                <a:uFillTx/>
                <a:latin typeface="Calibri"/>
                <a:ea typeface="Times New Roman" panose="02020603050405020304" pitchFamily="18" charset="0"/>
                <a:cs typeface="+mn-cs"/>
                <a:hlinkClick r:id="rId4"/>
              </a:rPr>
              <a:t>http://workplaceintelligence.com/geny-genz-global-workplace-expectations-study/</a:t>
            </a:r>
            <a:r>
              <a:rPr kumimoji="0" lang="en-US" sz="700" b="0" i="0" u="sng" strike="noStrike" kern="1200" cap="none" spc="0" normalizeH="0" baseline="0" noProof="0" dirty="0">
                <a:ln>
                  <a:noFill/>
                </a:ln>
                <a:solidFill>
                  <a:srgbClr val="0000FF"/>
                </a:solidFill>
                <a:effectLst/>
                <a:uLnTx/>
                <a:uFillTx/>
                <a:latin typeface="Calibri"/>
                <a:ea typeface="Times New Roman" panose="02020603050405020304" pitchFamily="18" charset="0"/>
                <a:cs typeface="+mn-cs"/>
              </a:rPr>
              <a:t> </a:t>
            </a:r>
            <a:endParaRPr kumimoji="0" lang="de-DE" sz="7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36458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2038" y="356881"/>
            <a:ext cx="6720038" cy="475296"/>
          </a:xfrm>
        </p:spPr>
        <p:txBody>
          <a:bodyPr>
            <a:normAutofit/>
          </a:bodyPr>
          <a:lstStyle/>
          <a:p>
            <a:r>
              <a:rPr lang="de-DE" dirty="0"/>
              <a:t>Generation Z </a:t>
            </a:r>
            <a:r>
              <a:rPr lang="de-DE" b="0" dirty="0"/>
              <a:t>(</a:t>
            </a:r>
            <a:r>
              <a:rPr lang="de-DE" b="0" dirty="0" err="1"/>
              <a:t>and</a:t>
            </a:r>
            <a:r>
              <a:rPr lang="de-DE" b="0" dirty="0"/>
              <a:t> Y)</a:t>
            </a:r>
          </a:p>
        </p:txBody>
      </p:sp>
      <p:sp>
        <p:nvSpPr>
          <p:cNvPr id="3" name="Inhaltsplatzhalter 2"/>
          <p:cNvSpPr>
            <a:spLocks noGrp="1"/>
          </p:cNvSpPr>
          <p:nvPr>
            <p:ph idx="4294967295"/>
          </p:nvPr>
        </p:nvSpPr>
        <p:spPr>
          <a:xfrm>
            <a:off x="992038" y="1048460"/>
            <a:ext cx="7556739" cy="5020480"/>
          </a:xfrm>
        </p:spPr>
        <p:txBody>
          <a:bodyPr>
            <a:noAutofit/>
          </a:bodyPr>
          <a:lstStyle/>
          <a:p>
            <a:r>
              <a:rPr lang="en-US" altLang="de-DE" b="1" dirty="0"/>
              <a:t>If you’re the leader, be honest </a:t>
            </a:r>
            <a:endParaRPr lang="de-DE" altLang="de-DE" dirty="0"/>
          </a:p>
          <a:p>
            <a:r>
              <a:rPr lang="en-GB" altLang="de-DE" sz="1700" u="sng" dirty="0"/>
              <a:t>Take note business leaders: </a:t>
            </a:r>
            <a:endParaRPr lang="de-DE" altLang="de-DE" sz="1700" dirty="0"/>
          </a:p>
          <a:p>
            <a:pPr marL="180975" lvl="0" indent="-180975">
              <a:buFont typeface="Arial" panose="020B0604020202020204" pitchFamily="34" charset="0"/>
              <a:buChar char="•"/>
            </a:pPr>
            <a:r>
              <a:rPr lang="en-US" altLang="de-DE" sz="1400" dirty="0"/>
              <a:t>One-half (52%) of both Gen Z and Gen Y state that </a:t>
            </a:r>
            <a:r>
              <a:rPr lang="en-US" altLang="de-DE" sz="1400" b="1" i="1" dirty="0"/>
              <a:t>honesty</a:t>
            </a:r>
            <a:r>
              <a:rPr lang="en-US" altLang="de-DE" sz="1400" dirty="0"/>
              <a:t> is the most important quality for being a good leader.</a:t>
            </a:r>
            <a:endParaRPr lang="de-DE" altLang="de-DE" sz="1400" dirty="0"/>
          </a:p>
          <a:p>
            <a:pPr marL="180975" lvl="0" indent="-180975">
              <a:buFont typeface="Arial" panose="020B0604020202020204" pitchFamily="34" charset="0"/>
              <a:buChar char="•"/>
            </a:pPr>
            <a:r>
              <a:rPr lang="en-US" altLang="de-DE" sz="1400" dirty="0"/>
              <a:t>The generations agree that after honesty, leaders should exhibit a </a:t>
            </a:r>
            <a:r>
              <a:rPr lang="en-US" altLang="de-DE" sz="1400" b="1" i="1" dirty="0"/>
              <a:t>solid vision </a:t>
            </a:r>
            <a:r>
              <a:rPr lang="en-US" altLang="de-DE" sz="1400" dirty="0"/>
              <a:t>(Gen Z 34%, Gen Y 35%), followed by </a:t>
            </a:r>
            <a:r>
              <a:rPr lang="en-US" altLang="de-DE" sz="1400" b="1" i="1" dirty="0"/>
              <a:t>good communication skills </a:t>
            </a:r>
            <a:r>
              <a:rPr lang="en-US" altLang="de-DE" sz="1400" dirty="0"/>
              <a:t>(Gen Z 32%, Gen Y 34%).</a:t>
            </a:r>
          </a:p>
          <a:p>
            <a:pPr marL="180975" lvl="0" indent="-180975">
              <a:buFont typeface="Arial" panose="020B0604020202020204" pitchFamily="34" charset="0"/>
              <a:buChar char="•"/>
            </a:pPr>
            <a:endParaRPr lang="de-DE" altLang="de-DE" sz="800" dirty="0"/>
          </a:p>
          <a:p>
            <a:r>
              <a:rPr lang="de-DE" altLang="de-DE" sz="1700" u="sng" dirty="0"/>
              <a:t>Let’s talk. In person.</a:t>
            </a:r>
            <a:endParaRPr lang="de-DE" altLang="de-DE" sz="1700" dirty="0"/>
          </a:p>
          <a:p>
            <a:pPr marL="180975" lvl="0" indent="-180975">
              <a:buFont typeface="Arial" panose="020B0604020202020204" pitchFamily="34" charset="0"/>
              <a:buChar char="•"/>
            </a:pPr>
            <a:r>
              <a:rPr lang="en-US" altLang="de-DE" sz="1400" dirty="0"/>
              <a:t>Contrary to the assumption that younger workers want “</a:t>
            </a:r>
            <a:r>
              <a:rPr lang="en-US" altLang="de-DE" sz="1400" b="1" i="1" dirty="0"/>
              <a:t>constant connection</a:t>
            </a:r>
            <a:r>
              <a:rPr lang="en-US" altLang="de-DE" sz="1400" dirty="0"/>
              <a:t>” to technology, a majority of Gen Z respondents say they prefer </a:t>
            </a:r>
            <a:r>
              <a:rPr lang="en-US" altLang="de-DE" sz="1400" b="1" i="1" dirty="0"/>
              <a:t>in-person communications with managers </a:t>
            </a:r>
            <a:r>
              <a:rPr lang="en-US" altLang="de-DE" sz="1400" dirty="0"/>
              <a:t>(51%), as opposed to emailing (16%) or instant messaging (11%).</a:t>
            </a:r>
            <a:endParaRPr lang="de-DE" altLang="de-DE" sz="1400" dirty="0"/>
          </a:p>
          <a:p>
            <a:pPr marL="180975" lvl="0" indent="-180975">
              <a:buFont typeface="Arial" panose="020B0604020202020204" pitchFamily="34" charset="0"/>
              <a:buChar char="•"/>
            </a:pPr>
            <a:r>
              <a:rPr lang="en-US" altLang="de-DE" sz="1400" dirty="0"/>
              <a:t>The same trend applies to Gen Y: in-person (52%), emailing (18%), instant messaging (11%).</a:t>
            </a:r>
            <a:endParaRPr lang="de-DE" altLang="de-DE" sz="1400" dirty="0"/>
          </a:p>
          <a:p>
            <a:pPr marL="180975" lvl="0" indent="-180975">
              <a:buFont typeface="Arial" panose="020B0604020202020204" pitchFamily="34" charset="0"/>
              <a:buChar char="•"/>
            </a:pPr>
            <a:r>
              <a:rPr lang="en-US" altLang="de-DE" sz="1400" dirty="0"/>
              <a:t>And few believe that technology actually enhances personal relationships with co-workers (Gen Z 13%, Gen Y 14%).</a:t>
            </a:r>
          </a:p>
          <a:p>
            <a:pPr marL="180975" lvl="0" indent="-180975">
              <a:buFont typeface="Arial" panose="020B0604020202020204" pitchFamily="34" charset="0"/>
              <a:buChar char="•"/>
            </a:pPr>
            <a:endParaRPr lang="de-DE" altLang="de-DE" sz="800" dirty="0"/>
          </a:p>
          <a:p>
            <a:r>
              <a:rPr lang="de-DE" altLang="de-DE" sz="1600" u="sng" dirty="0"/>
              <a:t>Technology is a distraction</a:t>
            </a:r>
            <a:endParaRPr lang="de-DE" altLang="de-DE" sz="1600" dirty="0"/>
          </a:p>
          <a:p>
            <a:pPr marL="180975" lvl="0" indent="-180975">
              <a:buFont typeface="Arial" panose="020B0604020202020204" pitchFamily="34" charset="0"/>
              <a:buChar char="•"/>
            </a:pPr>
            <a:r>
              <a:rPr lang="en-US" altLang="de-DE" sz="1400" dirty="0"/>
              <a:t>Slightly more than one-third (37%) of Gen Z ranked </a:t>
            </a:r>
            <a:r>
              <a:rPr lang="en-US" altLang="de-DE" sz="1400" b="1" i="1" dirty="0"/>
              <a:t>instant messaging as the biggest work distraction</a:t>
            </a:r>
            <a:r>
              <a:rPr lang="en-US" altLang="de-DE" sz="1400" dirty="0"/>
              <a:t>, followed by Facebook (33%) and email (13%).</a:t>
            </a:r>
            <a:endParaRPr lang="de-DE" altLang="de-DE" sz="1400" dirty="0"/>
          </a:p>
          <a:p>
            <a:pPr marL="180975" lvl="0" indent="-180975">
              <a:buFont typeface="Arial" panose="020B0604020202020204" pitchFamily="34" charset="0"/>
              <a:buChar char="•"/>
            </a:pPr>
            <a:r>
              <a:rPr lang="en-US" altLang="de-DE" sz="1400" dirty="0"/>
              <a:t>Gen Y reports being most distracted by email (31%), Facebook (28%) and instant messaging (25%).</a:t>
            </a:r>
            <a:endParaRPr lang="de-DE" altLang="de-DE" sz="14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9260"/>
            <a:ext cx="1498229" cy="434487"/>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938" y="6068940"/>
            <a:ext cx="883502" cy="528712"/>
          </a:xfrm>
          <a:prstGeom prst="rect">
            <a:avLst/>
          </a:prstGeom>
        </p:spPr>
      </p:pic>
      <p:sp>
        <p:nvSpPr>
          <p:cNvPr id="6" name="Rechteck 5"/>
          <p:cNvSpPr/>
          <p:nvPr/>
        </p:nvSpPr>
        <p:spPr>
          <a:xfrm>
            <a:off x="1498228" y="6265040"/>
            <a:ext cx="6735709"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Schwabel</a:t>
            </a:r>
            <a:r>
              <a:rPr kumimoji="0" lang="en-US" sz="7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D: Gen Y and Gen Z Global Workplace Expectations Study. Post – Online </a:t>
            </a:r>
            <a:r>
              <a:rPr kumimoji="0" lang="en-US" sz="700" b="0" i="0" u="sng" strike="noStrike" kern="1200" cap="none" spc="0" normalizeH="0" baseline="0" noProof="0" dirty="0">
                <a:ln>
                  <a:noFill/>
                </a:ln>
                <a:solidFill>
                  <a:srgbClr val="0000FF"/>
                </a:solidFill>
                <a:effectLst/>
                <a:uLnTx/>
                <a:uFillTx/>
                <a:latin typeface="Calibri"/>
                <a:ea typeface="Times New Roman" panose="02020603050405020304" pitchFamily="18" charset="0"/>
                <a:cs typeface="+mn-cs"/>
                <a:hlinkClick r:id="rId4"/>
              </a:rPr>
              <a:t>http://workplaceintelligence.com/geny-genz-global-workplace-expectations-study/</a:t>
            </a:r>
            <a:r>
              <a:rPr kumimoji="0" lang="en-US" sz="700" b="0" i="0" u="sng" strike="noStrike" kern="1200" cap="none" spc="0" normalizeH="0" baseline="0" noProof="0" dirty="0">
                <a:ln>
                  <a:noFill/>
                </a:ln>
                <a:solidFill>
                  <a:srgbClr val="0000FF"/>
                </a:solidFill>
                <a:effectLst/>
                <a:uLnTx/>
                <a:uFillTx/>
                <a:latin typeface="Calibri"/>
                <a:ea typeface="Times New Roman" panose="02020603050405020304" pitchFamily="18" charset="0"/>
                <a:cs typeface="+mn-cs"/>
              </a:rPr>
              <a:t> </a:t>
            </a:r>
            <a:endParaRPr kumimoji="0" lang="de-DE" sz="7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44629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992038" y="392905"/>
            <a:ext cx="6720038" cy="451937"/>
          </a:xfrm>
        </p:spPr>
        <p:txBody>
          <a:bodyPr>
            <a:normAutofit/>
          </a:bodyPr>
          <a:lstStyle/>
          <a:p>
            <a:r>
              <a:rPr lang="de-DE" dirty="0"/>
              <a:t>Generation Z</a:t>
            </a:r>
          </a:p>
        </p:txBody>
      </p:sp>
      <p:sp>
        <p:nvSpPr>
          <p:cNvPr id="3" name="Inhaltsplatzhalter 2"/>
          <p:cNvSpPr>
            <a:spLocks noGrp="1"/>
          </p:cNvSpPr>
          <p:nvPr>
            <p:ph idx="4294967295"/>
          </p:nvPr>
        </p:nvSpPr>
        <p:spPr>
          <a:xfrm>
            <a:off x="992038" y="1380365"/>
            <a:ext cx="7556739" cy="2225522"/>
          </a:xfrm>
        </p:spPr>
        <p:txBody>
          <a:bodyPr>
            <a:noAutofit/>
          </a:bodyPr>
          <a:lstStyle/>
          <a:p>
            <a:endParaRPr lang="en-US" altLang="de-DE" u="sng" dirty="0"/>
          </a:p>
          <a:p>
            <a:r>
              <a:rPr lang="en-US" altLang="de-DE" sz="1600" u="sng" dirty="0"/>
              <a:t>And not all of us like to multitask, after all</a:t>
            </a:r>
            <a:endParaRPr lang="de-DE" altLang="de-DE" sz="1600" dirty="0"/>
          </a:p>
          <a:p>
            <a:pPr marL="180975" lvl="0" indent="-180975">
              <a:buFont typeface="Arial" panose="020B0604020202020204" pitchFamily="34" charset="0"/>
              <a:buChar char="•"/>
            </a:pPr>
            <a:r>
              <a:rPr lang="en-US" altLang="de-DE" dirty="0"/>
              <a:t>When asked if they like to multitask, just over one-half (54%) of Gen Z responded in the affirmative, while two-thirds (66%) of Gen Y said yes.</a:t>
            </a:r>
            <a:endParaRPr lang="de-DE" altLang="de-DE" dirty="0"/>
          </a:p>
          <a:p>
            <a:pPr marL="180975" indent="-180975">
              <a:buFont typeface="Arial" panose="020B0604020202020204" pitchFamily="34" charset="0"/>
              <a:buChar char="•"/>
            </a:pPr>
            <a:r>
              <a:rPr lang="en-US" altLang="de-DE" dirty="0"/>
              <a:t>Gen Z is not as inclined to work in a fast-pace environment: 59% of Gen Z report liking a fast pace, while 68% of Gen Y says the same.“</a:t>
            </a:r>
            <a:r>
              <a:rPr lang="en-US" sz="1600" dirty="0"/>
              <a:t>.</a:t>
            </a:r>
            <a:endParaRPr lang="de-DE" sz="16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9260"/>
            <a:ext cx="1498229" cy="434487"/>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938" y="6068940"/>
            <a:ext cx="883502" cy="528712"/>
          </a:xfrm>
          <a:prstGeom prst="rect">
            <a:avLst/>
          </a:prstGeom>
        </p:spPr>
      </p:pic>
      <p:sp>
        <p:nvSpPr>
          <p:cNvPr id="6" name="Rechteck 5"/>
          <p:cNvSpPr/>
          <p:nvPr/>
        </p:nvSpPr>
        <p:spPr>
          <a:xfrm>
            <a:off x="1498228" y="6265040"/>
            <a:ext cx="6735709"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00000"/>
                </a:solidFill>
                <a:effectLst/>
                <a:uLnTx/>
                <a:uFillTx/>
                <a:latin typeface="Calibri"/>
                <a:ea typeface="Times New Roman" panose="02020603050405020304" pitchFamily="18" charset="0"/>
                <a:cs typeface="+mn-cs"/>
              </a:rPr>
              <a:t>Schwabel</a:t>
            </a:r>
            <a:r>
              <a:rPr kumimoji="0" lang="en-US" sz="7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D: Gen Y and Gen Z Global Workplace Expectations Study. Post – Online </a:t>
            </a:r>
            <a:r>
              <a:rPr kumimoji="0" lang="en-US" sz="700" b="0" i="0" u="sng" strike="noStrike" kern="1200" cap="none" spc="0" normalizeH="0" baseline="0" noProof="0" dirty="0">
                <a:ln>
                  <a:noFill/>
                </a:ln>
                <a:solidFill>
                  <a:srgbClr val="0000FF"/>
                </a:solidFill>
                <a:effectLst/>
                <a:uLnTx/>
                <a:uFillTx/>
                <a:latin typeface="Calibri"/>
                <a:ea typeface="Times New Roman" panose="02020603050405020304" pitchFamily="18" charset="0"/>
                <a:cs typeface="+mn-cs"/>
                <a:hlinkClick r:id="rId4"/>
              </a:rPr>
              <a:t>http://workplaceintelligence.com/geny-genz-global-workplace-expectations-study/</a:t>
            </a:r>
            <a:r>
              <a:rPr kumimoji="0" lang="en-US" sz="700" b="0" i="0" u="sng" strike="noStrike" kern="1200" cap="none" spc="0" normalizeH="0" baseline="0" noProof="0" dirty="0">
                <a:ln>
                  <a:noFill/>
                </a:ln>
                <a:solidFill>
                  <a:srgbClr val="0000FF"/>
                </a:solidFill>
                <a:effectLst/>
                <a:uLnTx/>
                <a:uFillTx/>
                <a:latin typeface="Calibri"/>
                <a:ea typeface="Times New Roman" panose="02020603050405020304" pitchFamily="18" charset="0"/>
                <a:cs typeface="+mn-cs"/>
              </a:rPr>
              <a:t> </a:t>
            </a:r>
            <a:endParaRPr kumimoji="0" lang="de-DE" sz="7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60776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bgerundetes Rechteck 24"/>
          <p:cNvSpPr/>
          <p:nvPr/>
        </p:nvSpPr>
        <p:spPr>
          <a:xfrm>
            <a:off x="442336" y="2145678"/>
            <a:ext cx="8460954" cy="465453"/>
          </a:xfrm>
          <a:prstGeom prst="roundRect">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Calibri"/>
              <a:ea typeface="+mn-ea"/>
              <a:cs typeface="+mn-cs"/>
            </a:endParaRPr>
          </a:p>
        </p:txBody>
      </p:sp>
      <p:sp>
        <p:nvSpPr>
          <p:cNvPr id="26" name="Abgerundetes Rechteck 25"/>
          <p:cNvSpPr/>
          <p:nvPr/>
        </p:nvSpPr>
        <p:spPr>
          <a:xfrm>
            <a:off x="432695" y="2723775"/>
            <a:ext cx="8460954" cy="715490"/>
          </a:xfrm>
          <a:prstGeom prst="roundRect">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Calibri"/>
              <a:ea typeface="+mn-ea"/>
              <a:cs typeface="+mn-cs"/>
            </a:endParaRPr>
          </a:p>
        </p:txBody>
      </p:sp>
      <p:sp>
        <p:nvSpPr>
          <p:cNvPr id="27" name="Abgerundetes Rechteck 26"/>
          <p:cNvSpPr/>
          <p:nvPr/>
        </p:nvSpPr>
        <p:spPr>
          <a:xfrm>
            <a:off x="423053" y="3559665"/>
            <a:ext cx="8460954" cy="487499"/>
          </a:xfrm>
          <a:prstGeom prst="roundRect">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Calibri"/>
              <a:ea typeface="+mn-ea"/>
              <a:cs typeface="+mn-cs"/>
            </a:endParaRPr>
          </a:p>
        </p:txBody>
      </p:sp>
      <p:sp>
        <p:nvSpPr>
          <p:cNvPr id="28" name="Abgerundetes Rechteck 27"/>
          <p:cNvSpPr/>
          <p:nvPr/>
        </p:nvSpPr>
        <p:spPr>
          <a:xfrm>
            <a:off x="413412" y="4169079"/>
            <a:ext cx="8460954" cy="310630"/>
          </a:xfrm>
          <a:prstGeom prst="roundRect">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Calibri"/>
              <a:ea typeface="+mn-ea"/>
              <a:cs typeface="+mn-cs"/>
            </a:endParaRPr>
          </a:p>
        </p:txBody>
      </p:sp>
      <p:sp>
        <p:nvSpPr>
          <p:cNvPr id="29" name="Abgerundetes Rechteck 28"/>
          <p:cNvSpPr/>
          <p:nvPr/>
        </p:nvSpPr>
        <p:spPr>
          <a:xfrm>
            <a:off x="403771" y="4614346"/>
            <a:ext cx="8460954" cy="676748"/>
          </a:xfrm>
          <a:prstGeom prst="roundRect">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Calibri"/>
              <a:ea typeface="+mn-ea"/>
              <a:cs typeface="+mn-cs"/>
            </a:endParaRPr>
          </a:p>
        </p:txBody>
      </p:sp>
      <p:sp>
        <p:nvSpPr>
          <p:cNvPr id="24" name="Abgerundetes Rechteck 23"/>
          <p:cNvSpPr/>
          <p:nvPr/>
        </p:nvSpPr>
        <p:spPr>
          <a:xfrm>
            <a:off x="451977" y="1567580"/>
            <a:ext cx="8460954" cy="465453"/>
          </a:xfrm>
          <a:prstGeom prst="roundRect">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Calibri"/>
              <a:ea typeface="+mn-ea"/>
              <a:cs typeface="+mn-cs"/>
            </a:endParaRPr>
          </a:p>
        </p:txBody>
      </p:sp>
      <p:sp>
        <p:nvSpPr>
          <p:cNvPr id="23" name="Abgerundetes Rechteck 22"/>
          <p:cNvSpPr/>
          <p:nvPr/>
        </p:nvSpPr>
        <p:spPr>
          <a:xfrm>
            <a:off x="461618" y="989482"/>
            <a:ext cx="8460954" cy="465453"/>
          </a:xfrm>
          <a:prstGeom prst="roundRect">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el 1"/>
          <p:cNvSpPr>
            <a:spLocks noGrp="1"/>
          </p:cNvSpPr>
          <p:nvPr>
            <p:ph type="title"/>
          </p:nvPr>
        </p:nvSpPr>
        <p:spPr/>
        <p:txBody>
          <a:bodyPr>
            <a:normAutofit/>
          </a:bodyPr>
          <a:lstStyle/>
          <a:p>
            <a:r>
              <a:rPr lang="en-GB" sz="2100" dirty="0"/>
              <a:t>Generation Z and some questions for companies regarded to recruiting </a:t>
            </a:r>
            <a:r>
              <a:rPr lang="en-GB" sz="2100" dirty="0" err="1"/>
              <a:t>acitivities</a:t>
            </a:r>
            <a:endParaRPr lang="en-GB" sz="2100" dirty="0"/>
          </a:p>
        </p:txBody>
      </p:sp>
      <p:sp>
        <p:nvSpPr>
          <p:cNvPr id="4" name="Rechteck 3"/>
          <p:cNvSpPr/>
          <p:nvPr/>
        </p:nvSpPr>
        <p:spPr>
          <a:xfrm>
            <a:off x="7012522" y="1014270"/>
            <a:ext cx="1751682" cy="34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Calibri"/>
                <a:ea typeface="+mn-ea"/>
                <a:cs typeface="+mn-cs"/>
              </a:rPr>
              <a:t>Yes O            </a:t>
            </a:r>
            <a:r>
              <a:rPr kumimoji="0" lang="de-DE" sz="1400" b="0" i="0" u="none" strike="noStrike" kern="1200" cap="none" spc="0" normalizeH="0" baseline="0" noProof="0" dirty="0" err="1">
                <a:ln>
                  <a:noFill/>
                </a:ln>
                <a:solidFill>
                  <a:srgbClr val="000000"/>
                </a:solidFill>
                <a:effectLst/>
                <a:uLnTx/>
                <a:uFillTx/>
                <a:latin typeface="Calibri"/>
                <a:ea typeface="+mn-ea"/>
                <a:cs typeface="+mn-cs"/>
              </a:rPr>
              <a:t>No</a:t>
            </a:r>
            <a:r>
              <a:rPr kumimoji="0" lang="de-DE" sz="1400" b="0" i="0" u="none" strike="noStrike" kern="1200" cap="none" spc="0" normalizeH="0" baseline="0" noProof="0" dirty="0">
                <a:ln>
                  <a:noFill/>
                </a:ln>
                <a:solidFill>
                  <a:srgbClr val="000000"/>
                </a:solidFill>
                <a:effectLst/>
                <a:uLnTx/>
                <a:uFillTx/>
                <a:latin typeface="Calibri"/>
                <a:ea typeface="+mn-ea"/>
                <a:cs typeface="+mn-cs"/>
              </a:rPr>
              <a:t> O</a:t>
            </a:r>
          </a:p>
        </p:txBody>
      </p:sp>
      <p:sp>
        <p:nvSpPr>
          <p:cNvPr id="7" name="Rechteck 6"/>
          <p:cNvSpPr/>
          <p:nvPr/>
        </p:nvSpPr>
        <p:spPr>
          <a:xfrm>
            <a:off x="7026290" y="2890402"/>
            <a:ext cx="1751682" cy="34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Calibri"/>
                <a:ea typeface="+mn-ea"/>
                <a:cs typeface="+mn-cs"/>
              </a:rPr>
              <a:t>Yes O            </a:t>
            </a:r>
            <a:r>
              <a:rPr kumimoji="0" lang="de-DE" sz="1400" b="0" i="0" u="none" strike="noStrike" kern="1200" cap="none" spc="0" normalizeH="0" baseline="0" noProof="0" dirty="0" err="1">
                <a:ln>
                  <a:noFill/>
                </a:ln>
                <a:solidFill>
                  <a:srgbClr val="000000"/>
                </a:solidFill>
                <a:effectLst/>
                <a:uLnTx/>
                <a:uFillTx/>
                <a:latin typeface="Calibri"/>
                <a:ea typeface="+mn-ea"/>
                <a:cs typeface="+mn-cs"/>
              </a:rPr>
              <a:t>No</a:t>
            </a:r>
            <a:r>
              <a:rPr kumimoji="0" lang="de-DE" sz="1400" b="0" i="0" u="none" strike="noStrike" kern="1200" cap="none" spc="0" normalizeH="0" baseline="0" noProof="0" dirty="0">
                <a:ln>
                  <a:noFill/>
                </a:ln>
                <a:solidFill>
                  <a:srgbClr val="000000"/>
                </a:solidFill>
                <a:effectLst/>
                <a:uLnTx/>
                <a:uFillTx/>
                <a:latin typeface="Calibri"/>
                <a:ea typeface="+mn-ea"/>
                <a:cs typeface="+mn-cs"/>
              </a:rPr>
              <a:t> O</a:t>
            </a:r>
          </a:p>
        </p:txBody>
      </p:sp>
      <p:sp>
        <p:nvSpPr>
          <p:cNvPr id="8" name="Rechteck 7"/>
          <p:cNvSpPr/>
          <p:nvPr/>
        </p:nvSpPr>
        <p:spPr>
          <a:xfrm>
            <a:off x="7033175" y="3533509"/>
            <a:ext cx="1751682" cy="34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Calibri"/>
                <a:ea typeface="+mn-ea"/>
                <a:cs typeface="+mn-cs"/>
              </a:rPr>
              <a:t>Yes O            </a:t>
            </a:r>
            <a:r>
              <a:rPr kumimoji="0" lang="de-DE" sz="1400" b="0" i="0" u="none" strike="noStrike" kern="1200" cap="none" spc="0" normalizeH="0" baseline="0" noProof="0" dirty="0" err="1">
                <a:ln>
                  <a:noFill/>
                </a:ln>
                <a:solidFill>
                  <a:srgbClr val="000000"/>
                </a:solidFill>
                <a:effectLst/>
                <a:uLnTx/>
                <a:uFillTx/>
                <a:latin typeface="Calibri"/>
                <a:ea typeface="+mn-ea"/>
                <a:cs typeface="+mn-cs"/>
              </a:rPr>
              <a:t>No</a:t>
            </a:r>
            <a:r>
              <a:rPr kumimoji="0" lang="de-DE" sz="1400" b="0" i="0" u="none" strike="noStrike" kern="1200" cap="none" spc="0" normalizeH="0" baseline="0" noProof="0" dirty="0">
                <a:ln>
                  <a:noFill/>
                </a:ln>
                <a:solidFill>
                  <a:srgbClr val="000000"/>
                </a:solidFill>
                <a:effectLst/>
                <a:uLnTx/>
                <a:uFillTx/>
                <a:latin typeface="Calibri"/>
                <a:ea typeface="+mn-ea"/>
                <a:cs typeface="+mn-cs"/>
              </a:rPr>
              <a:t> O</a:t>
            </a:r>
          </a:p>
        </p:txBody>
      </p:sp>
      <p:sp>
        <p:nvSpPr>
          <p:cNvPr id="9" name="Rechteck 8"/>
          <p:cNvSpPr/>
          <p:nvPr/>
        </p:nvSpPr>
        <p:spPr>
          <a:xfrm>
            <a:off x="7040059" y="4160819"/>
            <a:ext cx="1751682" cy="34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Calibri"/>
                <a:ea typeface="+mn-ea"/>
                <a:cs typeface="+mn-cs"/>
              </a:rPr>
              <a:t>Yes O            </a:t>
            </a:r>
            <a:r>
              <a:rPr kumimoji="0" lang="de-DE" sz="1400" b="0" i="0" u="none" strike="noStrike" kern="1200" cap="none" spc="0" normalizeH="0" baseline="0" noProof="0" dirty="0" err="1">
                <a:ln>
                  <a:noFill/>
                </a:ln>
                <a:solidFill>
                  <a:srgbClr val="000000"/>
                </a:solidFill>
                <a:effectLst/>
                <a:uLnTx/>
                <a:uFillTx/>
                <a:latin typeface="Calibri"/>
                <a:ea typeface="+mn-ea"/>
                <a:cs typeface="+mn-cs"/>
              </a:rPr>
              <a:t>No</a:t>
            </a:r>
            <a:r>
              <a:rPr kumimoji="0" lang="de-DE" sz="1400" b="0" i="0" u="none" strike="noStrike" kern="1200" cap="none" spc="0" normalizeH="0" baseline="0" noProof="0" dirty="0">
                <a:ln>
                  <a:noFill/>
                </a:ln>
                <a:solidFill>
                  <a:srgbClr val="000000"/>
                </a:solidFill>
                <a:effectLst/>
                <a:uLnTx/>
                <a:uFillTx/>
                <a:latin typeface="Calibri"/>
                <a:ea typeface="+mn-ea"/>
                <a:cs typeface="+mn-cs"/>
              </a:rPr>
              <a:t> O</a:t>
            </a:r>
          </a:p>
        </p:txBody>
      </p:sp>
      <p:sp>
        <p:nvSpPr>
          <p:cNvPr id="10" name="Rechteck 9"/>
          <p:cNvSpPr/>
          <p:nvPr/>
        </p:nvSpPr>
        <p:spPr>
          <a:xfrm>
            <a:off x="7046943" y="4665296"/>
            <a:ext cx="1751682" cy="34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Calibri"/>
                <a:ea typeface="+mn-ea"/>
                <a:cs typeface="+mn-cs"/>
              </a:rPr>
              <a:t>Yes O            </a:t>
            </a:r>
            <a:r>
              <a:rPr kumimoji="0" lang="de-DE" sz="1400" b="0" i="0" u="none" strike="noStrike" kern="1200" cap="none" spc="0" normalizeH="0" baseline="0" noProof="0" dirty="0" err="1">
                <a:ln>
                  <a:noFill/>
                </a:ln>
                <a:solidFill>
                  <a:srgbClr val="000000"/>
                </a:solidFill>
                <a:effectLst/>
                <a:uLnTx/>
                <a:uFillTx/>
                <a:latin typeface="Calibri"/>
                <a:ea typeface="+mn-ea"/>
                <a:cs typeface="+mn-cs"/>
              </a:rPr>
              <a:t>No</a:t>
            </a:r>
            <a:r>
              <a:rPr kumimoji="0" lang="de-DE" sz="1400" b="0" i="0" u="none" strike="noStrike" kern="1200" cap="none" spc="0" normalizeH="0" baseline="0" noProof="0" dirty="0">
                <a:ln>
                  <a:noFill/>
                </a:ln>
                <a:solidFill>
                  <a:srgbClr val="000000"/>
                </a:solidFill>
                <a:effectLst/>
                <a:uLnTx/>
                <a:uFillTx/>
                <a:latin typeface="Calibri"/>
                <a:ea typeface="+mn-ea"/>
                <a:cs typeface="+mn-cs"/>
              </a:rPr>
              <a:t> O</a:t>
            </a:r>
          </a:p>
        </p:txBody>
      </p:sp>
      <p:sp>
        <p:nvSpPr>
          <p:cNvPr id="11" name="Rechteck 10"/>
          <p:cNvSpPr/>
          <p:nvPr/>
        </p:nvSpPr>
        <p:spPr>
          <a:xfrm>
            <a:off x="602773" y="973235"/>
            <a:ext cx="66011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Are we making Generation Z aware of our company with the appropriate (particularly digital) information?</a:t>
            </a:r>
            <a:endParaRPr kumimoji="0" lang="de-DE"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Rechteck 11"/>
          <p:cNvSpPr/>
          <p:nvPr/>
        </p:nvSpPr>
        <p:spPr>
          <a:xfrm>
            <a:off x="602771" y="1544085"/>
            <a:ext cx="66011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Are the job profiles in our company also suitable for people from Generation 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(or would they have to be adapted once)</a:t>
            </a:r>
            <a:endParaRPr kumimoji="0" lang="de-DE"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Rechteck 12"/>
          <p:cNvSpPr/>
          <p:nvPr/>
        </p:nvSpPr>
        <p:spPr>
          <a:xfrm>
            <a:off x="7019406" y="1559317"/>
            <a:ext cx="1751682" cy="34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Calibri"/>
                <a:ea typeface="+mn-ea"/>
                <a:cs typeface="+mn-cs"/>
              </a:rPr>
              <a:t>Yes O            </a:t>
            </a:r>
            <a:r>
              <a:rPr kumimoji="0" lang="de-DE" sz="1400" b="0" i="0" u="none" strike="noStrike" kern="1200" cap="none" spc="0" normalizeH="0" baseline="0" noProof="0" dirty="0" err="1">
                <a:ln>
                  <a:noFill/>
                </a:ln>
                <a:solidFill>
                  <a:srgbClr val="000000"/>
                </a:solidFill>
                <a:effectLst/>
                <a:uLnTx/>
                <a:uFillTx/>
                <a:latin typeface="Calibri"/>
                <a:ea typeface="+mn-ea"/>
                <a:cs typeface="+mn-cs"/>
              </a:rPr>
              <a:t>No</a:t>
            </a:r>
            <a:r>
              <a:rPr kumimoji="0" lang="de-DE" sz="1400" b="0" i="0" u="none" strike="noStrike" kern="1200" cap="none" spc="0" normalizeH="0" baseline="0" noProof="0" dirty="0">
                <a:ln>
                  <a:noFill/>
                </a:ln>
                <a:solidFill>
                  <a:srgbClr val="000000"/>
                </a:solidFill>
                <a:effectLst/>
                <a:uLnTx/>
                <a:uFillTx/>
                <a:latin typeface="Calibri"/>
                <a:ea typeface="+mn-ea"/>
                <a:cs typeface="+mn-cs"/>
              </a:rPr>
              <a:t> O</a:t>
            </a:r>
          </a:p>
        </p:txBody>
      </p:sp>
      <p:sp>
        <p:nvSpPr>
          <p:cNvPr id="14" name="Rechteck 13"/>
          <p:cNvSpPr/>
          <p:nvPr/>
        </p:nvSpPr>
        <p:spPr>
          <a:xfrm>
            <a:off x="602771" y="2126390"/>
            <a:ext cx="66011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Do we consider Generation Z in our recruiting activities in the company and their expectations of employment?</a:t>
            </a:r>
            <a:endParaRPr kumimoji="0" lang="de-DE"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Rechteck 14"/>
          <p:cNvSpPr/>
          <p:nvPr/>
        </p:nvSpPr>
        <p:spPr>
          <a:xfrm>
            <a:off x="7018028" y="2096102"/>
            <a:ext cx="1751682" cy="34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Calibri"/>
                <a:ea typeface="+mn-ea"/>
                <a:cs typeface="+mn-cs"/>
              </a:rPr>
              <a:t>Yes O            </a:t>
            </a:r>
            <a:r>
              <a:rPr kumimoji="0" lang="de-DE" sz="1400" b="0" i="0" u="none" strike="noStrike" kern="1200" cap="none" spc="0" normalizeH="0" baseline="0" noProof="0" dirty="0" err="1">
                <a:ln>
                  <a:noFill/>
                </a:ln>
                <a:solidFill>
                  <a:srgbClr val="000000"/>
                </a:solidFill>
                <a:effectLst/>
                <a:uLnTx/>
                <a:uFillTx/>
                <a:latin typeface="Calibri"/>
                <a:ea typeface="+mn-ea"/>
                <a:cs typeface="+mn-cs"/>
              </a:rPr>
              <a:t>No</a:t>
            </a:r>
            <a:r>
              <a:rPr kumimoji="0" lang="de-DE" sz="1400" b="0" i="0" u="none" strike="noStrike" kern="1200" cap="none" spc="0" normalizeH="0" baseline="0" noProof="0" dirty="0">
                <a:ln>
                  <a:noFill/>
                </a:ln>
                <a:solidFill>
                  <a:srgbClr val="000000"/>
                </a:solidFill>
                <a:effectLst/>
                <a:uLnTx/>
                <a:uFillTx/>
                <a:latin typeface="Calibri"/>
                <a:ea typeface="+mn-ea"/>
                <a:cs typeface="+mn-cs"/>
              </a:rPr>
              <a:t> O</a:t>
            </a:r>
          </a:p>
        </p:txBody>
      </p:sp>
      <p:sp>
        <p:nvSpPr>
          <p:cNvPr id="16" name="Rechteck 15"/>
          <p:cNvSpPr/>
          <p:nvPr/>
        </p:nvSpPr>
        <p:spPr>
          <a:xfrm>
            <a:off x="602771" y="2707234"/>
            <a:ext cx="660117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Do we have suitable, authentic (digital) information from the company that is interesting or important for Generation Z, e.g. lived values, actual leadership culture, dealing with feedback and criticism, consideration of individual needs for flexible working hours, etc.</a:t>
            </a:r>
            <a:endParaRPr kumimoji="0" lang="de-DE"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Rechteck 16"/>
          <p:cNvSpPr/>
          <p:nvPr/>
        </p:nvSpPr>
        <p:spPr>
          <a:xfrm>
            <a:off x="602771" y="3543425"/>
            <a:ext cx="617977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Are our personnel selection procedures suitable for identifying good applicants from Generation Z?</a:t>
            </a:r>
            <a:endParaRPr kumimoji="0" lang="de-DE"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Rechteck 17"/>
          <p:cNvSpPr/>
          <p:nvPr/>
        </p:nvSpPr>
        <p:spPr>
          <a:xfrm>
            <a:off x="602770" y="4169079"/>
            <a:ext cx="61054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Does our company have a personal contact for applicants from Generation Z?</a:t>
            </a:r>
            <a:endParaRPr kumimoji="0" lang="de-DE"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Rechteck 20"/>
          <p:cNvSpPr/>
          <p:nvPr/>
        </p:nvSpPr>
        <p:spPr>
          <a:xfrm>
            <a:off x="602770" y="4598597"/>
            <a:ext cx="617977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Do we have a suitable generation management system that takes into account the different needs of the employees of generations X, Y and Z during their employment in the company?</a:t>
            </a:r>
            <a:endParaRPr kumimoji="0" lang="de-DE" sz="1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0" name="Grafi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9260"/>
            <a:ext cx="1498229" cy="434487"/>
          </a:xfrm>
          <a:prstGeom prst="rect">
            <a:avLst/>
          </a:prstGeom>
        </p:spPr>
      </p:pic>
      <p:pic>
        <p:nvPicPr>
          <p:cNvPr id="31" name="Grafik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938" y="6068940"/>
            <a:ext cx="883502" cy="528712"/>
          </a:xfrm>
          <a:prstGeom prst="rect">
            <a:avLst/>
          </a:prstGeom>
        </p:spPr>
      </p:pic>
      <p:sp>
        <p:nvSpPr>
          <p:cNvPr id="5" name="Abgerundetes Rechteck 4"/>
          <p:cNvSpPr/>
          <p:nvPr/>
        </p:nvSpPr>
        <p:spPr bwMode="gray">
          <a:xfrm>
            <a:off x="403771" y="5477777"/>
            <a:ext cx="8518801" cy="612475"/>
          </a:xfrm>
          <a:prstGeom prst="round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Perhaps the answers to these questions are (partly) decisive for whether or not you can get suitable applicants in today's world.</a:t>
            </a:r>
          </a:p>
        </p:txBody>
      </p:sp>
      <p:sp>
        <p:nvSpPr>
          <p:cNvPr id="6" name="Abgerundetes Rechteck 5"/>
          <p:cNvSpPr/>
          <p:nvPr/>
        </p:nvSpPr>
        <p:spPr bwMode="gray">
          <a:xfrm rot="20792400">
            <a:off x="591280" y="4025756"/>
            <a:ext cx="8360433" cy="73617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Today's view in times of a shortage of skilled workers: </a:t>
            </a:r>
            <a:endParaRPr kumimoji="0" lang="de-DE"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Today a company applies to applicants and qualified employees. </a:t>
            </a:r>
            <a:endParaRPr kumimoji="0" lang="de-DE" sz="2000" b="0" i="0" u="none" strike="noStrike" kern="1200" cap="none" spc="0" normalizeH="0" baseline="0" noProof="0" dirty="0" err="1">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1869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24" grpId="0" animBg="1"/>
      <p:bldP spid="23" grpId="0" animBg="1"/>
      <p:bldP spid="4" grpId="0"/>
      <p:bldP spid="7" grpId="0"/>
      <p:bldP spid="8" grpId="0"/>
      <p:bldP spid="9" grpId="0"/>
      <p:bldP spid="10" grpId="0"/>
      <p:bldP spid="11" grpId="0"/>
      <p:bldP spid="12" grpId="0"/>
      <p:bldP spid="13" grpId="0"/>
      <p:bldP spid="14" grpId="0"/>
      <p:bldP spid="15" grpId="0"/>
      <p:bldP spid="16" grpId="0"/>
      <p:bldP spid="17" grpId="0"/>
      <p:bldP spid="18" grpId="0"/>
      <p:bldP spid="21"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B19BD791-F283-4EFE-B580-8BD739CF65C5}"/>
              </a:ext>
            </a:extLst>
          </p:cNvPr>
          <p:cNvSpPr txBox="1"/>
          <p:nvPr/>
        </p:nvSpPr>
        <p:spPr>
          <a:xfrm>
            <a:off x="859192" y="710687"/>
            <a:ext cx="535577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Reflection on Gen Z:</a:t>
            </a:r>
          </a:p>
        </p:txBody>
      </p:sp>
      <p:sp>
        <p:nvSpPr>
          <p:cNvPr id="4" name="Tekstfelt 3">
            <a:extLst>
              <a:ext uri="{FF2B5EF4-FFF2-40B4-BE49-F238E27FC236}">
                <a16:creationId xmlns:a16="http://schemas.microsoft.com/office/drawing/2014/main" id="{67F2A6C0-F3CA-464F-8BF8-2697B9174F21}"/>
              </a:ext>
            </a:extLst>
          </p:cNvPr>
          <p:cNvSpPr txBox="1"/>
          <p:nvPr/>
        </p:nvSpPr>
        <p:spPr>
          <a:xfrm>
            <a:off x="859191" y="1391257"/>
            <a:ext cx="3390592"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 do the recruitment opportunities look like in your company?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you recruiting Generation Z and if so - what challenges do you have in relation to Gen 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not - what is the reason?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your company match the challenges Gen Z presents?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your company attractive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 Z?</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Where are the biggest changes in your business to get more Gen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choose your business?</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Billede 4">
            <a:extLst>
              <a:ext uri="{FF2B5EF4-FFF2-40B4-BE49-F238E27FC236}">
                <a16:creationId xmlns:a16="http://schemas.microsoft.com/office/drawing/2014/main" id="{39DF5E01-A5E8-4BD8-BED0-B5E09621206D}"/>
              </a:ext>
            </a:extLst>
          </p:cNvPr>
          <p:cNvPicPr>
            <a:picLocks noChangeAspect="1"/>
          </p:cNvPicPr>
          <p:nvPr/>
        </p:nvPicPr>
        <p:blipFill>
          <a:blip r:embed="rId2"/>
          <a:stretch>
            <a:fillRect/>
          </a:stretch>
        </p:blipFill>
        <p:spPr>
          <a:xfrm>
            <a:off x="4119154" y="1840910"/>
            <a:ext cx="4796867" cy="4394427"/>
          </a:xfrm>
          <a:prstGeom prst="rect">
            <a:avLst/>
          </a:prstGeom>
        </p:spPr>
      </p:pic>
    </p:spTree>
    <p:extLst>
      <p:ext uri="{BB962C8B-B14F-4D97-AF65-F5344CB8AC3E}">
        <p14:creationId xmlns:p14="http://schemas.microsoft.com/office/powerpoint/2010/main" val="2840403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F94B93E-3B7E-4E67-9E83-B6D81C3227F9}"/>
              </a:ext>
            </a:extLst>
          </p:cNvPr>
          <p:cNvSpPr txBox="1"/>
          <p:nvPr/>
        </p:nvSpPr>
        <p:spPr>
          <a:xfrm>
            <a:off x="592183" y="429833"/>
            <a:ext cx="7046936"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Personnel </a:t>
            </a:r>
            <a:r>
              <a:rPr lang="en-GB" sz="3200" b="1" dirty="0">
                <a:solidFill>
                  <a:prstClr val="black"/>
                </a:solidFill>
                <a:latin typeface="Arial" panose="020B0604020202020204" pitchFamily="34" charset="0"/>
                <a:cs typeface="Arial" panose="020B0604020202020204" pitchFamily="34" charset="0"/>
              </a:rPr>
              <a:t>M</a:t>
            </a: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anagement</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Strategy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HRM</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Strateg</a:t>
            </a:r>
            <a:r>
              <a:rPr lang="en-GB" sz="3200" b="1" dirty="0">
                <a:solidFill>
                  <a:prstClr val="black"/>
                </a:solidFill>
                <a:latin typeface="Arial" panose="020B0604020202020204" pitchFamily="34" charset="0"/>
                <a:cs typeface="Arial" panose="020B0604020202020204" pitchFamily="34" charset="0"/>
              </a:rPr>
              <a:t>y</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kstfelt 5">
            <a:extLst>
              <a:ext uri="{FF2B5EF4-FFF2-40B4-BE49-F238E27FC236}">
                <a16:creationId xmlns:a16="http://schemas.microsoft.com/office/drawing/2014/main" id="{A964ACCB-4B4F-4DB2-8AF1-CDF742067B2E}"/>
              </a:ext>
            </a:extLst>
          </p:cNvPr>
          <p:cNvSpPr txBox="1"/>
          <p:nvPr/>
        </p:nvSpPr>
        <p:spPr>
          <a:xfrm>
            <a:off x="592183" y="1889647"/>
            <a:ext cx="7576457" cy="54271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HRM strategy looks at the "big picture" of the company (like an umbrella stretched across the area). It includes planning, management and governance activities necessary to adapt the company's processes to the company's strategy. This also applies to the processes in personnel management.</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endParaRPr lang="da-DK"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functions and tasks, there are various digital applications that support HR at work and various organizational interest organizations that can contribute with solutions</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800"/>
              </a:spcAft>
              <a:buClrTx/>
              <a:buSzTx/>
              <a:buFontTx/>
              <a:buNone/>
              <a:tabLst/>
              <a:defRPr/>
            </a:pPr>
            <a:endPar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Billede 7">
            <a:extLst>
              <a:ext uri="{FF2B5EF4-FFF2-40B4-BE49-F238E27FC236}">
                <a16:creationId xmlns:a16="http://schemas.microsoft.com/office/drawing/2014/main" id="{7ACFDDF8-771F-47C3-8E17-73AE932612B3}"/>
              </a:ext>
            </a:extLst>
          </p:cNvPr>
          <p:cNvPicPr>
            <a:picLocks noChangeAspect="1"/>
          </p:cNvPicPr>
          <p:nvPr/>
        </p:nvPicPr>
        <p:blipFill>
          <a:blip r:embed="rId2"/>
          <a:stretch>
            <a:fillRect/>
          </a:stretch>
        </p:blipFill>
        <p:spPr>
          <a:xfrm>
            <a:off x="3575619" y="2817237"/>
            <a:ext cx="4063500" cy="2859280"/>
          </a:xfrm>
          <a:prstGeom prst="rect">
            <a:avLst/>
          </a:prstGeom>
        </p:spPr>
      </p:pic>
      <p:sp>
        <p:nvSpPr>
          <p:cNvPr id="10" name="Tekstfelt 9">
            <a:extLst>
              <a:ext uri="{FF2B5EF4-FFF2-40B4-BE49-F238E27FC236}">
                <a16:creationId xmlns:a16="http://schemas.microsoft.com/office/drawing/2014/main" id="{9E082FB4-37D9-453D-9886-0D01362F373B}"/>
              </a:ext>
            </a:extLst>
          </p:cNvPr>
          <p:cNvSpPr txBox="1"/>
          <p:nvPr/>
        </p:nvSpPr>
        <p:spPr>
          <a:xfrm>
            <a:off x="592183" y="2969604"/>
            <a:ext cx="8081282" cy="27699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essential HR processes are</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Recruiting         Hiring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Professional       development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Remuneration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Performance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Benefits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Corporate culture      Job design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Working environment         Labor law</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kstfelt 6">
            <a:extLst>
              <a:ext uri="{FF2B5EF4-FFF2-40B4-BE49-F238E27FC236}">
                <a16:creationId xmlns:a16="http://schemas.microsoft.com/office/drawing/2014/main" id="{F92BAE01-FF89-48A3-99D7-C34F56A20E39}"/>
              </a:ext>
            </a:extLst>
          </p:cNvPr>
          <p:cNvSpPr txBox="1"/>
          <p:nvPr/>
        </p:nvSpPr>
        <p:spPr>
          <a:xfrm>
            <a:off x="4885509" y="2905780"/>
            <a:ext cx="1619794" cy="523220"/>
          </a:xfrm>
          <a:prstGeom prst="rect">
            <a:avLst/>
          </a:prstGeom>
          <a:noFill/>
        </p:spPr>
        <p:txBody>
          <a:bodyPr wrap="square" rtlCol="0">
            <a:spAutoFit/>
          </a:bodyPr>
          <a:lstStyle/>
          <a:p>
            <a:r>
              <a:rPr lang="da-DK" sz="2800" b="1" dirty="0" err="1">
                <a:latin typeface="Arial" panose="020B0604020202020204" pitchFamily="34" charset="0"/>
                <a:cs typeface="Arial" panose="020B0604020202020204" pitchFamily="34" charset="0"/>
              </a:rPr>
              <a:t>Strategy</a:t>
            </a:r>
            <a:endParaRPr lang="da-DK"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301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F94B93E-3B7E-4E67-9E83-B6D81C3227F9}"/>
              </a:ext>
            </a:extLst>
          </p:cNvPr>
          <p:cNvSpPr txBox="1"/>
          <p:nvPr/>
        </p:nvSpPr>
        <p:spPr>
          <a:xfrm>
            <a:off x="592182" y="330275"/>
            <a:ext cx="699298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Personnel Management – Strategy</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Arial" panose="020B0604020202020204" pitchFamily="34" charset="0"/>
                <a:cs typeface="Arial" panose="020B0604020202020204" pitchFamily="34" charset="0"/>
              </a:rPr>
              <a:t>HRM</a:t>
            </a:r>
            <a:r>
              <a:rPr lang="en-GB" sz="3200" b="1" dirty="0">
                <a:solidFill>
                  <a:prstClr val="black"/>
                </a:solidFill>
                <a:latin typeface="Arial" panose="020B0604020202020204" pitchFamily="34" charset="0"/>
                <a:cs typeface="Arial" panose="020B0604020202020204" pitchFamily="34" charset="0"/>
              </a:rPr>
              <a:t> S</a:t>
            </a:r>
            <a:r>
              <a:rPr lang="en-GB" sz="3200" b="1" dirty="0">
                <a:latin typeface="Arial" panose="020B0604020202020204" pitchFamily="34" charset="0"/>
                <a:cs typeface="Arial" panose="020B0604020202020204" pitchFamily="34" charset="0"/>
              </a:rPr>
              <a:t>tra</a:t>
            </a:r>
            <a:r>
              <a:rPr lang="en-GB" sz="3200" b="1" dirty="0">
                <a:solidFill>
                  <a:prstClr val="black"/>
                </a:solidFill>
                <a:latin typeface="Arial" panose="020B0604020202020204" pitchFamily="34" charset="0"/>
                <a:cs typeface="Arial" panose="020B0604020202020204" pitchFamily="34" charset="0"/>
              </a:rPr>
              <a:t>tegy</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3AA9C27D-8427-41DA-8546-0533FFAECC41}"/>
              </a:ext>
            </a:extLst>
          </p:cNvPr>
          <p:cNvSpPr txBox="1"/>
          <p:nvPr/>
        </p:nvSpPr>
        <p:spPr>
          <a:xfrm>
            <a:off x="653143" y="6323512"/>
            <a:ext cx="261688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solidFill>
                  <a:prstClr val="black"/>
                </a:solidFill>
                <a:latin typeface="Arial" panose="020B0604020202020204" pitchFamily="34" charset="0"/>
                <a:cs typeface="Arial" panose="020B0604020202020204" pitchFamily="34" charset="0"/>
              </a:rPr>
              <a:t>Source:</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:Henrik Hilst Larsen, Danmark)</a:t>
            </a:r>
          </a:p>
        </p:txBody>
      </p:sp>
      <p:sp>
        <p:nvSpPr>
          <p:cNvPr id="6" name="Tekstfelt 5">
            <a:extLst>
              <a:ext uri="{FF2B5EF4-FFF2-40B4-BE49-F238E27FC236}">
                <a16:creationId xmlns:a16="http://schemas.microsoft.com/office/drawing/2014/main" id="{A964ACCB-4B4F-4DB2-8AF1-CDF742067B2E}"/>
              </a:ext>
            </a:extLst>
          </p:cNvPr>
          <p:cNvSpPr txBox="1"/>
          <p:nvPr/>
        </p:nvSpPr>
        <p:spPr>
          <a:xfrm>
            <a:off x="592183" y="1541304"/>
            <a:ext cx="7898674" cy="250324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is important to describe the personnel management's expectations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Objectives   Tasks   Functions   Responsibility</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based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 the company's idea (vision).</a:t>
            </a:r>
          </a:p>
          <a:p>
            <a:pPr lvl="0" algn="just">
              <a:spcAft>
                <a:spcPts val="800"/>
              </a:spcAft>
              <a:defRPr/>
            </a:pP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A strategy describes what the company wants to do and what it does not want to do. It formulates ways and means to achieve the defined goals. The clearer the framework for action is described, the more confident those involved can be in their actions.</a:t>
            </a:r>
          </a:p>
          <a:p>
            <a:pPr lvl="0" algn="just">
              <a:spcAft>
                <a:spcPts val="800"/>
              </a:spcAft>
              <a:defRPr/>
            </a:pPr>
            <a:r>
              <a:rPr lang="en-US" sz="1400" b="1" dirty="0">
                <a:solidFill>
                  <a:prstClr val="black"/>
                </a:solidFill>
                <a:latin typeface="Arial" panose="020B0604020202020204" pitchFamily="34" charset="0"/>
                <a:ea typeface="Calibri" panose="020F0502020204030204" pitchFamily="34" charset="0"/>
                <a:cs typeface="Arial" panose="020B0604020202020204" pitchFamily="34" charset="0"/>
              </a:rPr>
              <a:t>The figure below shows the traditional view of personnel management and the more modern approach shown in the HRM section.</a:t>
            </a:r>
            <a:endParaRPr lang="da-DK"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Objekt 6">
            <a:extLst>
              <a:ext uri="{FF2B5EF4-FFF2-40B4-BE49-F238E27FC236}">
                <a16:creationId xmlns:a16="http://schemas.microsoft.com/office/drawing/2014/main" id="{FD32BBCB-BB36-4C41-80EB-A23DCEC335B9}"/>
              </a:ext>
            </a:extLst>
          </p:cNvPr>
          <p:cNvGraphicFramePr>
            <a:graphicFrameLocks noChangeAspect="1"/>
          </p:cNvGraphicFramePr>
          <p:nvPr>
            <p:extLst>
              <p:ext uri="{D42A27DB-BD31-4B8C-83A1-F6EECF244321}">
                <p14:modId xmlns:p14="http://schemas.microsoft.com/office/powerpoint/2010/main" val="3950265168"/>
              </p:ext>
            </p:extLst>
          </p:nvPr>
        </p:nvGraphicFramePr>
        <p:xfrm>
          <a:off x="653142" y="4325230"/>
          <a:ext cx="5818869" cy="1910107"/>
        </p:xfrm>
        <a:graphic>
          <a:graphicData uri="http://schemas.openxmlformats.org/presentationml/2006/ole">
            <mc:AlternateContent xmlns:mc="http://schemas.openxmlformats.org/markup-compatibility/2006">
              <mc:Choice xmlns:v="urn:schemas-microsoft-com:vml" Requires="v">
                <p:oleObj name="Worksheet" r:id="rId2" imgW="4381436" imgH="1438355" progId="Excel.Sheet.12">
                  <p:embed/>
                </p:oleObj>
              </mc:Choice>
              <mc:Fallback>
                <p:oleObj name="Worksheet" r:id="rId2" imgW="4381436" imgH="1438355" progId="Excel.Sheet.12">
                  <p:embed/>
                  <p:pic>
                    <p:nvPicPr>
                      <p:cNvPr id="0" name=""/>
                      <p:cNvPicPr/>
                      <p:nvPr/>
                    </p:nvPicPr>
                    <p:blipFill>
                      <a:blip r:embed="rId3"/>
                      <a:stretch>
                        <a:fillRect/>
                      </a:stretch>
                    </p:blipFill>
                    <p:spPr>
                      <a:xfrm>
                        <a:off x="653142" y="4325230"/>
                        <a:ext cx="5818869" cy="1910107"/>
                      </a:xfrm>
                      <a:prstGeom prst="rect">
                        <a:avLst/>
                      </a:prstGeom>
                    </p:spPr>
                  </p:pic>
                </p:oleObj>
              </mc:Fallback>
            </mc:AlternateContent>
          </a:graphicData>
        </a:graphic>
      </p:graphicFrame>
    </p:spTree>
    <p:extLst>
      <p:ext uri="{BB962C8B-B14F-4D97-AF65-F5344CB8AC3E}">
        <p14:creationId xmlns:p14="http://schemas.microsoft.com/office/powerpoint/2010/main" val="201293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24C80B26-65CC-4906-838C-62DA492F6DE0}"/>
              </a:ext>
            </a:extLst>
          </p:cNvPr>
          <p:cNvSpPr txBox="1"/>
          <p:nvPr/>
        </p:nvSpPr>
        <p:spPr>
          <a:xfrm>
            <a:off x="576452" y="373411"/>
            <a:ext cx="692162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Personnel </a:t>
            </a:r>
            <a:r>
              <a:rPr lang="en-GB" sz="3200" b="1" dirty="0">
                <a:solidFill>
                  <a:prstClr val="black"/>
                </a:solidFill>
                <a:latin typeface="Arial" panose="020B0604020202020204" pitchFamily="34" charset="0"/>
                <a:cs typeface="Arial" panose="020B0604020202020204" pitchFamily="34" charset="0"/>
              </a:rPr>
              <a:t>M</a:t>
            </a: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anagement</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Strategy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HRM</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t>
            </a:r>
            <a:r>
              <a:rPr kumimoji="0" lang="en-GB"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tra</a:t>
            </a: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teg</a:t>
            </a:r>
            <a:r>
              <a:rPr lang="en-GB" sz="3200" b="1" dirty="0">
                <a:solidFill>
                  <a:prstClr val="black"/>
                </a:solidFill>
                <a:latin typeface="Arial" panose="020B0604020202020204" pitchFamily="34" charset="0"/>
                <a:cs typeface="Arial" panose="020B0604020202020204" pitchFamily="34" charset="0"/>
              </a:rPr>
              <a:t>y</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Billede 4">
            <a:extLst>
              <a:ext uri="{FF2B5EF4-FFF2-40B4-BE49-F238E27FC236}">
                <a16:creationId xmlns:a16="http://schemas.microsoft.com/office/drawing/2014/main" id="{F0616786-DF3F-47EC-A262-EB58903AB9DA}"/>
              </a:ext>
            </a:extLst>
          </p:cNvPr>
          <p:cNvPicPr>
            <a:picLocks noChangeAspect="1"/>
          </p:cNvPicPr>
          <p:nvPr/>
        </p:nvPicPr>
        <p:blipFill>
          <a:blip r:embed="rId2"/>
          <a:stretch>
            <a:fillRect/>
          </a:stretch>
        </p:blipFill>
        <p:spPr>
          <a:xfrm>
            <a:off x="276775" y="1941246"/>
            <a:ext cx="4077511" cy="4026724"/>
          </a:xfrm>
          <a:prstGeom prst="rect">
            <a:avLst/>
          </a:prstGeom>
        </p:spPr>
      </p:pic>
      <p:sp>
        <p:nvSpPr>
          <p:cNvPr id="3" name="Rechteck 2">
            <a:extLst>
              <a:ext uri="{FF2B5EF4-FFF2-40B4-BE49-F238E27FC236}">
                <a16:creationId xmlns:a16="http://schemas.microsoft.com/office/drawing/2014/main" id="{9C22963C-52F2-47D2-9B57-046B4464ECC3}"/>
              </a:ext>
            </a:extLst>
          </p:cNvPr>
          <p:cNvSpPr/>
          <p:nvPr/>
        </p:nvSpPr>
        <p:spPr>
          <a:xfrm>
            <a:off x="5168349" y="2673627"/>
            <a:ext cx="1769165" cy="133184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Strengths</a:t>
            </a:r>
            <a:endParaRPr lang="de-DE" dirty="0"/>
          </a:p>
        </p:txBody>
      </p:sp>
      <p:sp>
        <p:nvSpPr>
          <p:cNvPr id="4" name="Rechteck 3">
            <a:extLst>
              <a:ext uri="{FF2B5EF4-FFF2-40B4-BE49-F238E27FC236}">
                <a16:creationId xmlns:a16="http://schemas.microsoft.com/office/drawing/2014/main" id="{D44295EF-5791-4A94-AF15-CA4228BA8EB6}"/>
              </a:ext>
            </a:extLst>
          </p:cNvPr>
          <p:cNvSpPr/>
          <p:nvPr/>
        </p:nvSpPr>
        <p:spPr>
          <a:xfrm>
            <a:off x="5168349" y="2286000"/>
            <a:ext cx="1769165" cy="231716"/>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Positiv</a:t>
            </a:r>
          </a:p>
        </p:txBody>
      </p:sp>
      <p:sp>
        <p:nvSpPr>
          <p:cNvPr id="8" name="Rechteck 7">
            <a:extLst>
              <a:ext uri="{FF2B5EF4-FFF2-40B4-BE49-F238E27FC236}">
                <a16:creationId xmlns:a16="http://schemas.microsoft.com/office/drawing/2014/main" id="{69D6CF9F-17F5-49BF-B857-9949F63121A2}"/>
              </a:ext>
            </a:extLst>
          </p:cNvPr>
          <p:cNvSpPr/>
          <p:nvPr/>
        </p:nvSpPr>
        <p:spPr>
          <a:xfrm>
            <a:off x="7171794" y="2673627"/>
            <a:ext cx="1769165" cy="13318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Weaknesses</a:t>
            </a:r>
            <a:endParaRPr lang="de-DE" dirty="0"/>
          </a:p>
        </p:txBody>
      </p:sp>
      <p:sp>
        <p:nvSpPr>
          <p:cNvPr id="9" name="Rechteck 8">
            <a:extLst>
              <a:ext uri="{FF2B5EF4-FFF2-40B4-BE49-F238E27FC236}">
                <a16:creationId xmlns:a16="http://schemas.microsoft.com/office/drawing/2014/main" id="{3B3E847B-7934-47C4-A369-897DBBBF3EA9}"/>
              </a:ext>
            </a:extLst>
          </p:cNvPr>
          <p:cNvSpPr/>
          <p:nvPr/>
        </p:nvSpPr>
        <p:spPr>
          <a:xfrm>
            <a:off x="7171794" y="2286000"/>
            <a:ext cx="1769165" cy="231716"/>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Negativ</a:t>
            </a:r>
          </a:p>
        </p:txBody>
      </p:sp>
      <p:sp>
        <p:nvSpPr>
          <p:cNvPr id="10" name="Rechteck 9">
            <a:extLst>
              <a:ext uri="{FF2B5EF4-FFF2-40B4-BE49-F238E27FC236}">
                <a16:creationId xmlns:a16="http://schemas.microsoft.com/office/drawing/2014/main" id="{0AB9BA3A-9D60-44FE-A849-B1E709C81F81}"/>
              </a:ext>
            </a:extLst>
          </p:cNvPr>
          <p:cNvSpPr/>
          <p:nvPr/>
        </p:nvSpPr>
        <p:spPr>
          <a:xfrm>
            <a:off x="5168349" y="4258953"/>
            <a:ext cx="1769165" cy="1331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Opportunities</a:t>
            </a:r>
            <a:endParaRPr lang="de-DE" dirty="0"/>
          </a:p>
        </p:txBody>
      </p:sp>
      <p:sp>
        <p:nvSpPr>
          <p:cNvPr id="11" name="Rechteck 10">
            <a:extLst>
              <a:ext uri="{FF2B5EF4-FFF2-40B4-BE49-F238E27FC236}">
                <a16:creationId xmlns:a16="http://schemas.microsoft.com/office/drawing/2014/main" id="{3B1D281C-E9C6-47F9-9C90-8539623FF9B8}"/>
              </a:ext>
            </a:extLst>
          </p:cNvPr>
          <p:cNvSpPr/>
          <p:nvPr/>
        </p:nvSpPr>
        <p:spPr>
          <a:xfrm rot="5400000">
            <a:off x="4086069" y="4655436"/>
            <a:ext cx="1331842" cy="53888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External Focus</a:t>
            </a:r>
          </a:p>
        </p:txBody>
      </p:sp>
      <p:sp>
        <p:nvSpPr>
          <p:cNvPr id="12" name="Rechteck 11">
            <a:extLst>
              <a:ext uri="{FF2B5EF4-FFF2-40B4-BE49-F238E27FC236}">
                <a16:creationId xmlns:a16="http://schemas.microsoft.com/office/drawing/2014/main" id="{83811656-30DD-4221-A2D4-30B518EC7CFB}"/>
              </a:ext>
            </a:extLst>
          </p:cNvPr>
          <p:cNvSpPr/>
          <p:nvPr/>
        </p:nvSpPr>
        <p:spPr>
          <a:xfrm>
            <a:off x="7171794" y="4258953"/>
            <a:ext cx="1769165" cy="13318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Threaths</a:t>
            </a:r>
            <a:endParaRPr lang="de-DE" dirty="0"/>
          </a:p>
        </p:txBody>
      </p:sp>
      <p:sp>
        <p:nvSpPr>
          <p:cNvPr id="13" name="Rechteck 12">
            <a:extLst>
              <a:ext uri="{FF2B5EF4-FFF2-40B4-BE49-F238E27FC236}">
                <a16:creationId xmlns:a16="http://schemas.microsoft.com/office/drawing/2014/main" id="{E87BF58C-080D-48C7-A39A-4FBA2545F416}"/>
              </a:ext>
            </a:extLst>
          </p:cNvPr>
          <p:cNvSpPr/>
          <p:nvPr/>
        </p:nvSpPr>
        <p:spPr>
          <a:xfrm rot="5400000">
            <a:off x="4077216" y="3078959"/>
            <a:ext cx="1331842" cy="52117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Internal Focus</a:t>
            </a:r>
          </a:p>
        </p:txBody>
      </p:sp>
      <p:sp>
        <p:nvSpPr>
          <p:cNvPr id="14" name="Rechteck 13">
            <a:extLst>
              <a:ext uri="{FF2B5EF4-FFF2-40B4-BE49-F238E27FC236}">
                <a16:creationId xmlns:a16="http://schemas.microsoft.com/office/drawing/2014/main" id="{07D5C277-41CE-4793-AF67-8B07C58E59D8}"/>
              </a:ext>
            </a:extLst>
          </p:cNvPr>
          <p:cNvSpPr/>
          <p:nvPr/>
        </p:nvSpPr>
        <p:spPr>
          <a:xfrm>
            <a:off x="5168349" y="1562298"/>
            <a:ext cx="3772610" cy="430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SWOT ANALYSIS</a:t>
            </a:r>
          </a:p>
        </p:txBody>
      </p:sp>
    </p:spTree>
    <p:extLst>
      <p:ext uri="{BB962C8B-B14F-4D97-AF65-F5344CB8AC3E}">
        <p14:creationId xmlns:p14="http://schemas.microsoft.com/office/powerpoint/2010/main" val="1980027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24C80B26-65CC-4906-838C-62DA492F6DE0}"/>
              </a:ext>
            </a:extLst>
          </p:cNvPr>
          <p:cNvSpPr txBox="1"/>
          <p:nvPr/>
        </p:nvSpPr>
        <p:spPr>
          <a:xfrm>
            <a:off x="576452" y="373411"/>
            <a:ext cx="677358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Personnel Management - Strategy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HRM</a:t>
            </a: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S</a:t>
            </a:r>
            <a:r>
              <a:rPr kumimoji="0" lang="en-GB" sz="3200" b="1" i="0" u="none" strike="noStrike" kern="1200" cap="none" spc="0" normalizeH="0" baseline="0" dirty="0">
                <a:ln>
                  <a:noFill/>
                </a:ln>
                <a:effectLst/>
                <a:uLnTx/>
                <a:uFillTx/>
                <a:latin typeface="Arial" panose="020B0604020202020204" pitchFamily="34" charset="0"/>
                <a:ea typeface="+mn-ea"/>
                <a:cs typeface="Arial" panose="020B0604020202020204" pitchFamily="34" charset="0"/>
              </a:rPr>
              <a:t>tra</a:t>
            </a: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tegy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kstfelt 2">
            <a:extLst>
              <a:ext uri="{FF2B5EF4-FFF2-40B4-BE49-F238E27FC236}">
                <a16:creationId xmlns:a16="http://schemas.microsoft.com/office/drawing/2014/main" id="{CED44505-14F3-4B89-8776-F95DA01352D7}"/>
              </a:ext>
            </a:extLst>
          </p:cNvPr>
          <p:cNvSpPr txBox="1"/>
          <p:nvPr/>
        </p:nvSpPr>
        <p:spPr>
          <a:xfrm>
            <a:off x="576451" y="1480458"/>
            <a:ext cx="8314999" cy="498598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 order to develop a strategy, it is first necessary to make a meaningful analysis of the current situation. A distinction must be made between two interconnected strategy elements, namely:</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Registration of structures</a:t>
            </a:r>
          </a:p>
          <a:p>
            <a:pPr marR="0" lvl="0" algn="just" defTabSz="4572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Updated status with characteristic data for the existing staff,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ie</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qualifications (profession, competence / experience)</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current and past jobs - possible other - activities</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age; expected retirement age</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eniority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the company</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if applicable: gender, health-related restrictions</a:t>
            </a:r>
          </a:p>
          <a:p>
            <a:pPr marR="0" lvl="0" algn="l" defTabSz="457200" rtl="0" eaLnBrk="1" fontAlgn="auto" latinLnBrk="0" hangingPunct="1">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Updated description of job and job needs:</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qualifications or experience required (also through other activities)</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duration of training / competency adjustment and confidentiality</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physical and mental dangers</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assessment of age-critical job elements (high physical stress) or work requirements (shift work / night work)</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possible career paths (entry, development, retention).</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medium- to long-term forecast in order to assess development and replacement needs.</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56357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24C80B26-65CC-4906-838C-62DA492F6DE0}"/>
              </a:ext>
            </a:extLst>
          </p:cNvPr>
          <p:cNvSpPr txBox="1"/>
          <p:nvPr/>
        </p:nvSpPr>
        <p:spPr>
          <a:xfrm>
            <a:off x="576451" y="373411"/>
            <a:ext cx="680841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Personnel </a:t>
            </a:r>
            <a:r>
              <a:rPr lang="en-GB" sz="3200" b="1" dirty="0">
                <a:solidFill>
                  <a:prstClr val="black"/>
                </a:solidFill>
                <a:latin typeface="Arial" panose="020B0604020202020204" pitchFamily="34" charset="0"/>
                <a:cs typeface="Arial" panose="020B0604020202020204" pitchFamily="34" charset="0"/>
              </a:rPr>
              <a:t>M</a:t>
            </a: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anagement</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Strategy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HRM</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a:t>
            </a:r>
            <a:r>
              <a:rPr kumimoji="0" lang="en-GB"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r</a:t>
            </a:r>
            <a:r>
              <a:rPr kumimoji="0" lang="en-GB"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ateg</a:t>
            </a:r>
            <a:r>
              <a:rPr lang="en-GB" sz="3200" b="1" dirty="0">
                <a:solidFill>
                  <a:prstClr val="black"/>
                </a:solidFill>
                <a:latin typeface="Arial" panose="020B0604020202020204" pitchFamily="34" charset="0"/>
                <a:cs typeface="Arial" panose="020B0604020202020204" pitchFamily="34" charset="0"/>
              </a:rPr>
              <a:t>y</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kstfelt 4">
            <a:extLst>
              <a:ext uri="{FF2B5EF4-FFF2-40B4-BE49-F238E27FC236}">
                <a16:creationId xmlns:a16="http://schemas.microsoft.com/office/drawing/2014/main" id="{5D584DB3-03E8-48D7-A206-35B3DC505CAC}"/>
              </a:ext>
            </a:extLst>
          </p:cNvPr>
          <p:cNvSpPr txBox="1"/>
          <p:nvPr/>
        </p:nvSpPr>
        <p:spPr>
          <a:xfrm>
            <a:off x="576452" y="1728100"/>
            <a:ext cx="7531228" cy="295465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Assessment of the development.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is necessary to assess the development and trends within five market areas in order for the HR department to assess where the effort should be: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Demand for products and services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Customers (customer structures)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Suppliers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 Technology development and technical applications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 Labor market.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32719752-88BF-4934-B1D3-CA93AA8DA6AA}"/>
              </a:ext>
            </a:extLst>
          </p:cNvPr>
          <p:cNvSpPr txBox="1"/>
          <p:nvPr/>
        </p:nvSpPr>
        <p:spPr>
          <a:xfrm>
            <a:off x="576451" y="4391862"/>
            <a:ext cx="7879571" cy="20928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HR department must e.g. examine and assess: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What development can be managed with the existing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 there a need for additional qualifications?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Can these be achieved internally through further education, or should they be acquired in the labor market?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Does the development have an impact on investments in the physical or technical field - with consequences for the qualification?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 the organizational structure and process organization sufficient?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Does it change anything in the job descriptions or in the risk assessment?</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73050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BDA6C09-BF5E-40B9-B10C-BC34C9EEC943}"/>
              </a:ext>
            </a:extLst>
          </p:cNvPr>
          <p:cNvSpPr txBox="1"/>
          <p:nvPr/>
        </p:nvSpPr>
        <p:spPr>
          <a:xfrm>
            <a:off x="5651155" y="1871117"/>
            <a:ext cx="3022310" cy="39600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Name
Company
Number of employees 
Age and gender distribution
Company Function
Number of years in the company
Temporary employment
Education
Who does HR function in the company</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Billede 5">
            <a:extLst>
              <a:ext uri="{FF2B5EF4-FFF2-40B4-BE49-F238E27FC236}">
                <a16:creationId xmlns:a16="http://schemas.microsoft.com/office/drawing/2014/main" id="{E200F2CA-3AC7-47E4-B2B3-351CAD6EC305}"/>
              </a:ext>
            </a:extLst>
          </p:cNvPr>
          <p:cNvPicPr>
            <a:picLocks noChangeAspect="1"/>
          </p:cNvPicPr>
          <p:nvPr/>
        </p:nvPicPr>
        <p:blipFill>
          <a:blip r:embed="rId2"/>
          <a:stretch>
            <a:fillRect/>
          </a:stretch>
        </p:blipFill>
        <p:spPr>
          <a:xfrm>
            <a:off x="495681" y="1950718"/>
            <a:ext cx="5067848" cy="3810002"/>
          </a:xfrm>
          <a:prstGeom prst="rect">
            <a:avLst/>
          </a:prstGeom>
        </p:spPr>
      </p:pic>
      <p:sp>
        <p:nvSpPr>
          <p:cNvPr id="7" name="Tekstfelt 2">
            <a:extLst>
              <a:ext uri="{FF2B5EF4-FFF2-40B4-BE49-F238E27FC236}">
                <a16:creationId xmlns:a16="http://schemas.microsoft.com/office/drawing/2014/main" id="{9CDFABB6-EB4C-4418-A976-79D3C24027FE}"/>
              </a:ext>
            </a:extLst>
          </p:cNvPr>
          <p:cNvSpPr txBox="1"/>
          <p:nvPr/>
        </p:nvSpPr>
        <p:spPr>
          <a:xfrm>
            <a:off x="696686" y="646215"/>
            <a:ext cx="6766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3200" b="1" dirty="0">
                <a:solidFill>
                  <a:prstClr val="black"/>
                </a:solidFill>
                <a:latin typeface="Arial" panose="020B0604020202020204" pitchFamily="34" charset="0"/>
                <a:cs typeface="Arial" panose="020B0604020202020204" pitchFamily="34" charset="0"/>
              </a:rPr>
              <a:t>Introduction</a:t>
            </a:r>
            <a:endParaRPr kumimoji="0" lang="da-DK"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4919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011618E-00A5-4411-BFFF-9CFDBBCFCE35}"/>
              </a:ext>
            </a:extLst>
          </p:cNvPr>
          <p:cNvPicPr>
            <a:picLocks noChangeAspect="1"/>
          </p:cNvPicPr>
          <p:nvPr/>
        </p:nvPicPr>
        <p:blipFill>
          <a:blip r:embed="rId2"/>
          <a:stretch>
            <a:fillRect/>
          </a:stretch>
        </p:blipFill>
        <p:spPr>
          <a:xfrm>
            <a:off x="5221606" y="2533513"/>
            <a:ext cx="3744268" cy="2813550"/>
          </a:xfrm>
          <a:prstGeom prst="rect">
            <a:avLst/>
          </a:prstGeom>
        </p:spPr>
      </p:pic>
      <p:sp>
        <p:nvSpPr>
          <p:cNvPr id="7" name="Tekstfelt 6">
            <a:extLst>
              <a:ext uri="{FF2B5EF4-FFF2-40B4-BE49-F238E27FC236}">
                <a16:creationId xmlns:a16="http://schemas.microsoft.com/office/drawing/2014/main" id="{B1929B58-1EA2-4A35-A7B6-259B06443C24}"/>
              </a:ext>
            </a:extLst>
          </p:cNvPr>
          <p:cNvSpPr txBox="1"/>
          <p:nvPr/>
        </p:nvSpPr>
        <p:spPr>
          <a:xfrm>
            <a:off x="404948" y="2533513"/>
            <a:ext cx="4572000" cy="289310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What development can be managed with the existing staff or more staff must be hired?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 there a need for additional qualifications?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Can these be achieved internally through further education, or should they be acquired in the labor market?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Does the development have an impact on investments in the physical or technical field - with consequences for the qualification?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 the organizational structure and process organization sufficient?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Does it change anything in the job descriptions or in the risk assessment?</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Billede 8">
            <a:extLst>
              <a:ext uri="{FF2B5EF4-FFF2-40B4-BE49-F238E27FC236}">
                <a16:creationId xmlns:a16="http://schemas.microsoft.com/office/drawing/2014/main" id="{17721464-2C2B-4358-99F2-2D7AFE815476}"/>
              </a:ext>
            </a:extLst>
          </p:cNvPr>
          <p:cNvPicPr>
            <a:picLocks noChangeAspect="1"/>
          </p:cNvPicPr>
          <p:nvPr/>
        </p:nvPicPr>
        <p:blipFill>
          <a:blip r:embed="rId3"/>
          <a:stretch>
            <a:fillRect/>
          </a:stretch>
        </p:blipFill>
        <p:spPr>
          <a:xfrm>
            <a:off x="470535" y="179542"/>
            <a:ext cx="1505796" cy="2162169"/>
          </a:xfrm>
          <a:prstGeom prst="rect">
            <a:avLst/>
          </a:prstGeom>
        </p:spPr>
      </p:pic>
      <p:sp>
        <p:nvSpPr>
          <p:cNvPr id="10" name="Tekstfelt 9">
            <a:extLst>
              <a:ext uri="{FF2B5EF4-FFF2-40B4-BE49-F238E27FC236}">
                <a16:creationId xmlns:a16="http://schemas.microsoft.com/office/drawing/2014/main" id="{865A09DF-8967-40F0-955D-9F666DB67C84}"/>
              </a:ext>
            </a:extLst>
          </p:cNvPr>
          <p:cNvSpPr txBox="1"/>
          <p:nvPr/>
        </p:nvSpPr>
        <p:spPr>
          <a:xfrm>
            <a:off x="2153265" y="597310"/>
            <a:ext cx="1607574" cy="584775"/>
          </a:xfrm>
          <a:prstGeom prst="rect">
            <a:avLst/>
          </a:prstGeom>
          <a:noFill/>
        </p:spPr>
        <p:txBody>
          <a:bodyPr wrap="square" rtlCol="0">
            <a:spAutoFit/>
          </a:bodyPr>
          <a:lstStyle/>
          <a:p>
            <a:r>
              <a:rPr lang="da-DK" sz="3200" b="1" dirty="0">
                <a:latin typeface="Arial" panose="020B0604020202020204" pitchFamily="34" charset="0"/>
                <a:cs typeface="Arial" panose="020B0604020202020204" pitchFamily="34" charset="0"/>
              </a:rPr>
              <a:t>Case</a:t>
            </a:r>
          </a:p>
        </p:txBody>
      </p:sp>
    </p:spTree>
    <p:extLst>
      <p:ext uri="{BB962C8B-B14F-4D97-AF65-F5344CB8AC3E}">
        <p14:creationId xmlns:p14="http://schemas.microsoft.com/office/powerpoint/2010/main" val="1704386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A5A206D-19AE-4C77-B99B-CDCC7E993E3C}"/>
              </a:ext>
            </a:extLst>
          </p:cNvPr>
          <p:cNvPicPr>
            <a:picLocks noChangeAspect="1"/>
          </p:cNvPicPr>
          <p:nvPr/>
        </p:nvPicPr>
        <p:blipFill>
          <a:blip r:embed="rId2"/>
          <a:stretch>
            <a:fillRect/>
          </a:stretch>
        </p:blipFill>
        <p:spPr>
          <a:xfrm>
            <a:off x="669043" y="2452159"/>
            <a:ext cx="5505165" cy="4682134"/>
          </a:xfrm>
          <a:prstGeom prst="rect">
            <a:avLst/>
          </a:prstGeom>
        </p:spPr>
      </p:pic>
      <p:sp>
        <p:nvSpPr>
          <p:cNvPr id="5" name="Tekstfelt 4">
            <a:extLst>
              <a:ext uri="{FF2B5EF4-FFF2-40B4-BE49-F238E27FC236}">
                <a16:creationId xmlns:a16="http://schemas.microsoft.com/office/drawing/2014/main" id="{AD528B8D-F417-48AA-9B09-4EB2CDC859F9}"/>
              </a:ext>
            </a:extLst>
          </p:cNvPr>
          <p:cNvSpPr txBox="1"/>
          <p:nvPr/>
        </p:nvSpPr>
        <p:spPr>
          <a:xfrm>
            <a:off x="470535" y="324986"/>
            <a:ext cx="7368233"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recruitment process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Advertising, Hiring, Onboarding and Personnel Planning</a:t>
            </a:r>
            <a:endParaRPr kumimoji="0" lang="da-DK"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kstfelt 7">
            <a:extLst>
              <a:ext uri="{FF2B5EF4-FFF2-40B4-BE49-F238E27FC236}">
                <a16:creationId xmlns:a16="http://schemas.microsoft.com/office/drawing/2014/main" id="{414C5B80-E878-47CD-A906-9100F4D87A0E}"/>
              </a:ext>
            </a:extLst>
          </p:cNvPr>
          <p:cNvSpPr txBox="1"/>
          <p:nvPr/>
        </p:nvSpPr>
        <p:spPr>
          <a:xfrm>
            <a:off x="470535" y="1418933"/>
            <a:ext cx="7766439" cy="954107"/>
          </a:xfrm>
          <a:prstGeom prst="rect">
            <a:avLst/>
          </a:prstGeom>
          <a:noFill/>
        </p:spPr>
        <p:txBody>
          <a:bodyPr wrap="square">
            <a:spAutoFit/>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Recruiting and hiring talent is one of the most important HR responsibilities, and it goes beyond checking resumes and hiring references. Personnel planning, writing job descriptions, job openings, screening and interviewing applicants and helping managers make the best hiring decisions are all part of this critical HR function.</a:t>
            </a:r>
            <a:r>
              <a:rPr lang="da-DK" sz="1400" dirty="0">
                <a:effectLst/>
                <a:latin typeface="Arial" panose="020B0604020202020204" pitchFamily="34" charset="0"/>
                <a:ea typeface="Calibri" panose="020F0502020204030204" pitchFamily="34" charset="0"/>
                <a:cs typeface="Arial" panose="020B0604020202020204" pitchFamily="34" charset="0"/>
              </a:rPr>
              <a:t> </a:t>
            </a:r>
            <a:endParaRPr lang="da-DK" sz="1400" dirty="0">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45A27EF2-0DE2-4BC0-8F30-E3EE58854FCB}"/>
              </a:ext>
            </a:extLst>
          </p:cNvPr>
          <p:cNvSpPr txBox="1"/>
          <p:nvPr/>
        </p:nvSpPr>
        <p:spPr>
          <a:xfrm>
            <a:off x="4807974" y="2610465"/>
            <a:ext cx="2957052"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figure shows the individual steps you should go through when you need to find and select a new employee</a:t>
            </a:r>
            <a:endParaRPr lang="da-DK"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1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D7D59F8-2246-4ECB-85C6-1BB01706131B}"/>
              </a:ext>
            </a:extLst>
          </p:cNvPr>
          <p:cNvSpPr txBox="1"/>
          <p:nvPr/>
        </p:nvSpPr>
        <p:spPr>
          <a:xfrm>
            <a:off x="470535" y="444206"/>
            <a:ext cx="800837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Job profile </a:t>
            </a:r>
            <a:r>
              <a:rPr lang="en-GB" sz="3200" b="1" dirty="0">
                <a:solidFill>
                  <a:prstClr val="black"/>
                </a:solidFill>
                <a:latin typeface="Arial" panose="020B0604020202020204" pitchFamily="34" charset="0"/>
                <a:cs typeface="Arial" panose="020B0604020202020204" pitchFamily="34" charset="0"/>
              </a:rPr>
              <a:t>and</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Person type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Very important to find the right employee</a:t>
            </a:r>
            <a:endParaRPr kumimoji="0" lang="da-DK"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kstfelt 4">
            <a:extLst>
              <a:ext uri="{FF2B5EF4-FFF2-40B4-BE49-F238E27FC236}">
                <a16:creationId xmlns:a16="http://schemas.microsoft.com/office/drawing/2014/main" id="{FDCD8E1D-F9DE-4444-942F-158A17A831BD}"/>
              </a:ext>
            </a:extLst>
          </p:cNvPr>
          <p:cNvSpPr txBox="1"/>
          <p:nvPr/>
        </p:nvSpPr>
        <p:spPr>
          <a:xfrm>
            <a:off x="470535" y="1358831"/>
            <a:ext cx="7766439" cy="55707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When you are going to hire a new employee either because a person has left the company or more hands are needed, then there is now an opportunity to look at what the company now lacks in competencies and which person "type" we would like to supplement with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some things you should consider:</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type of job do we want to fill?</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skills and competencies does it require?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we need to supplement with competencies we do not have in the company today?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there future competencies that we should consider right now?</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person type do we want?</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there a person who gets a lot of customer contact?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Outgoing?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 minded?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Team oriented?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Smiling?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Flexible during working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Here, the immediate manager and HR set criteria for job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profil</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person type</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Billede 7">
            <a:extLst>
              <a:ext uri="{FF2B5EF4-FFF2-40B4-BE49-F238E27FC236}">
                <a16:creationId xmlns:a16="http://schemas.microsoft.com/office/drawing/2014/main" id="{C28E762C-C7B7-4840-8B9E-2D09BAD5EDFE}"/>
              </a:ext>
            </a:extLst>
          </p:cNvPr>
          <p:cNvPicPr>
            <a:picLocks noChangeAspect="1"/>
          </p:cNvPicPr>
          <p:nvPr/>
        </p:nvPicPr>
        <p:blipFill>
          <a:blip r:embed="rId2"/>
          <a:stretch>
            <a:fillRect/>
          </a:stretch>
        </p:blipFill>
        <p:spPr>
          <a:xfrm>
            <a:off x="6480237" y="1865849"/>
            <a:ext cx="2447924" cy="1328737"/>
          </a:xfrm>
          <a:prstGeom prst="rect">
            <a:avLst/>
          </a:prstGeom>
        </p:spPr>
      </p:pic>
      <p:pic>
        <p:nvPicPr>
          <p:cNvPr id="10" name="Billede 9">
            <a:extLst>
              <a:ext uri="{FF2B5EF4-FFF2-40B4-BE49-F238E27FC236}">
                <a16:creationId xmlns:a16="http://schemas.microsoft.com/office/drawing/2014/main" id="{92A8FF53-C4A9-4DF8-802F-6E80177BE616}"/>
              </a:ext>
            </a:extLst>
          </p:cNvPr>
          <p:cNvPicPr>
            <a:picLocks noChangeAspect="1"/>
          </p:cNvPicPr>
          <p:nvPr/>
        </p:nvPicPr>
        <p:blipFill>
          <a:blip r:embed="rId3"/>
          <a:stretch>
            <a:fillRect/>
          </a:stretch>
        </p:blipFill>
        <p:spPr>
          <a:xfrm>
            <a:off x="6480237" y="4057123"/>
            <a:ext cx="2412030" cy="1781932"/>
          </a:xfrm>
          <a:prstGeom prst="rect">
            <a:avLst/>
          </a:prstGeom>
        </p:spPr>
      </p:pic>
    </p:spTree>
    <p:extLst>
      <p:ext uri="{BB962C8B-B14F-4D97-AF65-F5344CB8AC3E}">
        <p14:creationId xmlns:p14="http://schemas.microsoft.com/office/powerpoint/2010/main" val="1218723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D7D59F8-2246-4ECB-85C6-1BB01706131B}"/>
              </a:ext>
            </a:extLst>
          </p:cNvPr>
          <p:cNvSpPr txBox="1"/>
          <p:nvPr/>
        </p:nvSpPr>
        <p:spPr>
          <a:xfrm>
            <a:off x="470535" y="444206"/>
            <a:ext cx="800837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Advertising </a:t>
            </a:r>
          </a:p>
          <a:p>
            <a:pPr lvl="0">
              <a:defRPr/>
            </a:pPr>
            <a:r>
              <a:rPr lang="en-US" sz="1600" b="1" dirty="0">
                <a:solidFill>
                  <a:prstClr val="black"/>
                </a:solidFill>
                <a:latin typeface="Arial" panose="020B0604020202020204" pitchFamily="34" charset="0"/>
                <a:cs typeface="Arial" panose="020B0604020202020204" pitchFamily="34" charset="0"/>
              </a:rPr>
              <a:t>Searching for the right candidates
</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kstfelt 4">
            <a:extLst>
              <a:ext uri="{FF2B5EF4-FFF2-40B4-BE49-F238E27FC236}">
                <a16:creationId xmlns:a16="http://schemas.microsoft.com/office/drawing/2014/main" id="{FDCD8E1D-F9DE-4444-942F-158A17A831BD}"/>
              </a:ext>
            </a:extLst>
          </p:cNvPr>
          <p:cNvSpPr txBox="1"/>
          <p:nvPr/>
        </p:nvSpPr>
        <p:spPr>
          <a:xfrm>
            <a:off x="470535" y="1501481"/>
            <a:ext cx="776643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Today, SMEs should use a variety of channels to advertise job vacancies and keep their eyes open for new developments in the recruitment sector.</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kstfelt 3">
            <a:extLst>
              <a:ext uri="{FF2B5EF4-FFF2-40B4-BE49-F238E27FC236}">
                <a16:creationId xmlns:a16="http://schemas.microsoft.com/office/drawing/2014/main" id="{94A3230F-CD23-4443-8088-B990D2F98CC0}"/>
              </a:ext>
            </a:extLst>
          </p:cNvPr>
          <p:cNvSpPr txBox="1"/>
          <p:nvPr/>
        </p:nvSpPr>
        <p:spPr>
          <a:xfrm>
            <a:off x="470536" y="2256847"/>
            <a:ext cx="8008373" cy="38164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Traditional advertisements can be supplemented using media such as:</a:t>
            </a:r>
            <a:endParaRPr kumimoji="0" 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Facebook         Instagram   LinkedIn    Xing     osv.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Other channels can be: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employees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play an important role in promoting their business through authentic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descriptions of the fascination of their work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it through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texts, podcasts or short videos.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Collaboration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local public education schools, presentations of companies can be carried out, for example also in the form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virtual events in online conferences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usual systems such as GoToMeeting, Fast Viewer,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Webex</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Zoom, Microsoft Teams, Skype or similar.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company's participation in various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Fairs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held locally by schools and Job Centre jointly</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Billede 6">
            <a:extLst>
              <a:ext uri="{FF2B5EF4-FFF2-40B4-BE49-F238E27FC236}">
                <a16:creationId xmlns:a16="http://schemas.microsoft.com/office/drawing/2014/main" id="{76930F31-9BF8-48EA-A19A-0071AE99D012}"/>
              </a:ext>
            </a:extLst>
          </p:cNvPr>
          <p:cNvPicPr>
            <a:picLocks noChangeAspect="1"/>
          </p:cNvPicPr>
          <p:nvPr/>
        </p:nvPicPr>
        <p:blipFill>
          <a:blip r:embed="rId2"/>
          <a:stretch>
            <a:fillRect/>
          </a:stretch>
        </p:blipFill>
        <p:spPr>
          <a:xfrm>
            <a:off x="470535" y="3251562"/>
            <a:ext cx="1247775" cy="523875"/>
          </a:xfrm>
          <a:prstGeom prst="rect">
            <a:avLst/>
          </a:prstGeom>
        </p:spPr>
      </p:pic>
      <p:pic>
        <p:nvPicPr>
          <p:cNvPr id="13" name="Billede 12">
            <a:extLst>
              <a:ext uri="{FF2B5EF4-FFF2-40B4-BE49-F238E27FC236}">
                <a16:creationId xmlns:a16="http://schemas.microsoft.com/office/drawing/2014/main" id="{519A6C13-995F-4D5D-A968-4FAB1D6DFF25}"/>
              </a:ext>
            </a:extLst>
          </p:cNvPr>
          <p:cNvPicPr>
            <a:picLocks noChangeAspect="1"/>
          </p:cNvPicPr>
          <p:nvPr/>
        </p:nvPicPr>
        <p:blipFill>
          <a:blip r:embed="rId3"/>
          <a:stretch>
            <a:fillRect/>
          </a:stretch>
        </p:blipFill>
        <p:spPr>
          <a:xfrm>
            <a:off x="1816160" y="3169920"/>
            <a:ext cx="709326" cy="687160"/>
          </a:xfrm>
          <a:prstGeom prst="rect">
            <a:avLst/>
          </a:prstGeom>
        </p:spPr>
      </p:pic>
      <p:pic>
        <p:nvPicPr>
          <p:cNvPr id="15" name="Billede 14">
            <a:extLst>
              <a:ext uri="{FF2B5EF4-FFF2-40B4-BE49-F238E27FC236}">
                <a16:creationId xmlns:a16="http://schemas.microsoft.com/office/drawing/2014/main" id="{2BECC7F2-16A6-474A-981C-ED04FE805B23}"/>
              </a:ext>
            </a:extLst>
          </p:cNvPr>
          <p:cNvPicPr>
            <a:picLocks noChangeAspect="1"/>
          </p:cNvPicPr>
          <p:nvPr/>
        </p:nvPicPr>
        <p:blipFill>
          <a:blip r:embed="rId4"/>
          <a:stretch>
            <a:fillRect/>
          </a:stretch>
        </p:blipFill>
        <p:spPr>
          <a:xfrm>
            <a:off x="2676131" y="3111332"/>
            <a:ext cx="775607" cy="804333"/>
          </a:xfrm>
          <a:prstGeom prst="rect">
            <a:avLst/>
          </a:prstGeom>
        </p:spPr>
      </p:pic>
      <p:pic>
        <p:nvPicPr>
          <p:cNvPr id="17" name="Billede 16">
            <a:extLst>
              <a:ext uri="{FF2B5EF4-FFF2-40B4-BE49-F238E27FC236}">
                <a16:creationId xmlns:a16="http://schemas.microsoft.com/office/drawing/2014/main" id="{812DD07A-7FDE-4731-8C33-A5B85BDBB4A2}"/>
              </a:ext>
            </a:extLst>
          </p:cNvPr>
          <p:cNvPicPr>
            <a:picLocks noChangeAspect="1"/>
          </p:cNvPicPr>
          <p:nvPr/>
        </p:nvPicPr>
        <p:blipFill>
          <a:blip r:embed="rId5"/>
          <a:stretch>
            <a:fillRect/>
          </a:stretch>
        </p:blipFill>
        <p:spPr>
          <a:xfrm>
            <a:off x="3483307" y="3139029"/>
            <a:ext cx="1247775" cy="619125"/>
          </a:xfrm>
          <a:prstGeom prst="rect">
            <a:avLst/>
          </a:prstGeom>
        </p:spPr>
      </p:pic>
    </p:spTree>
    <p:extLst>
      <p:ext uri="{BB962C8B-B14F-4D97-AF65-F5344CB8AC3E}">
        <p14:creationId xmlns:p14="http://schemas.microsoft.com/office/powerpoint/2010/main" val="216356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D7D59F8-2246-4ECB-85C6-1BB01706131B}"/>
              </a:ext>
            </a:extLst>
          </p:cNvPr>
          <p:cNvSpPr txBox="1"/>
          <p:nvPr/>
        </p:nvSpPr>
        <p:spPr>
          <a:xfrm>
            <a:off x="470535" y="444206"/>
            <a:ext cx="80083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Innovative recruitment processes </a:t>
            </a:r>
          </a:p>
        </p:txBody>
      </p:sp>
      <p:sp>
        <p:nvSpPr>
          <p:cNvPr id="5" name="Tekstfelt 4">
            <a:extLst>
              <a:ext uri="{FF2B5EF4-FFF2-40B4-BE49-F238E27FC236}">
                <a16:creationId xmlns:a16="http://schemas.microsoft.com/office/drawing/2014/main" id="{FDCD8E1D-F9DE-4444-942F-158A17A831BD}"/>
              </a:ext>
            </a:extLst>
          </p:cNvPr>
          <p:cNvSpPr txBox="1"/>
          <p:nvPr/>
        </p:nvSpPr>
        <p:spPr>
          <a:xfrm>
            <a:off x="470535" y="1313099"/>
            <a:ext cx="776643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Recruitment staff often face the problem of how to create attractive job ads and landing page landing pages. With recruitment software, it is possible to create attractive job ads and share them on social media and job search sites. There are also other digital tools to use during the recruitment process.</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kstfelt 5">
            <a:extLst>
              <a:ext uri="{FF2B5EF4-FFF2-40B4-BE49-F238E27FC236}">
                <a16:creationId xmlns:a16="http://schemas.microsoft.com/office/drawing/2014/main" id="{3FA7F58B-520D-4472-B4CA-43758762134F}"/>
              </a:ext>
            </a:extLst>
          </p:cNvPr>
          <p:cNvSpPr txBox="1"/>
          <p:nvPr/>
        </p:nvSpPr>
        <p:spPr>
          <a:xfrm>
            <a:off x="470535" y="2551324"/>
            <a:ext cx="6940459"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Recruitlab.co.uk: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applicant tracking, recruitment surveys, flexible application forms and social recruitment, ultimately giving you more control over the recruitment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Hcm4all.com:</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HCM4Recruiting lets job postings be clearly defined. All need profiles are based on competencies that are divided into "must haves" and "nice to haves".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Heyjobs.co/</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Uses performance marketing and artificial intelligence to find qualified candidates on over 1,000 pages and 50+ channels. As a result, a company can receive 2.5 times more applicants than in traditional job boards.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www.jobufo.com: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a recruitment assistant that is implemented via a button - directly on your career page. This recruitment assistant offers a unique candidate journey and the applications are sent directly to your applicant tracking system. As a result, the company receives complete and controlled applications. Including verified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www.kenjo.io: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an all-in-one HR software that also offers recruitment services.</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Billede 7">
            <a:extLst>
              <a:ext uri="{FF2B5EF4-FFF2-40B4-BE49-F238E27FC236}">
                <a16:creationId xmlns:a16="http://schemas.microsoft.com/office/drawing/2014/main" id="{60ADDF71-6DA2-4E08-8604-E2AE838DE57D}"/>
              </a:ext>
            </a:extLst>
          </p:cNvPr>
          <p:cNvPicPr>
            <a:picLocks noChangeAspect="1"/>
          </p:cNvPicPr>
          <p:nvPr/>
        </p:nvPicPr>
        <p:blipFill>
          <a:blip r:embed="rId2"/>
          <a:stretch>
            <a:fillRect/>
          </a:stretch>
        </p:blipFill>
        <p:spPr>
          <a:xfrm>
            <a:off x="7204467" y="2319678"/>
            <a:ext cx="1838590" cy="1033054"/>
          </a:xfrm>
          <a:prstGeom prst="rect">
            <a:avLst/>
          </a:prstGeom>
        </p:spPr>
      </p:pic>
    </p:spTree>
    <p:extLst>
      <p:ext uri="{BB962C8B-B14F-4D97-AF65-F5344CB8AC3E}">
        <p14:creationId xmlns:p14="http://schemas.microsoft.com/office/powerpoint/2010/main" val="42577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D7D59F8-2246-4ECB-85C6-1BB01706131B}"/>
              </a:ext>
            </a:extLst>
          </p:cNvPr>
          <p:cNvSpPr txBox="1"/>
          <p:nvPr/>
        </p:nvSpPr>
        <p:spPr>
          <a:xfrm>
            <a:off x="470535" y="336207"/>
            <a:ext cx="800837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Involve employees in the recruitment process</a:t>
            </a: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Tekstfelt 4">
            <a:extLst>
              <a:ext uri="{FF2B5EF4-FFF2-40B4-BE49-F238E27FC236}">
                <a16:creationId xmlns:a16="http://schemas.microsoft.com/office/drawing/2014/main" id="{FDCD8E1D-F9DE-4444-942F-158A17A831BD}"/>
              </a:ext>
            </a:extLst>
          </p:cNvPr>
          <p:cNvSpPr txBox="1"/>
          <p:nvPr/>
        </p:nvSpPr>
        <p:spPr>
          <a:xfrm>
            <a:off x="470536" y="1855038"/>
            <a:ext cx="3544874" cy="33239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SMEs, it is a good idea to involve staff in the recruitment process. The owner can have a meeting with his or her employees, and then he or she can get information about what competencies and skills they see that are necessary in the team, before conclusions are drawn for the specific description of the job requirements and the desired competencies.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Although the owner has very specific ideas about the position and the new employee, it may be worth asking the other employees to get their perspective on the position.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Billede 3">
            <a:extLst>
              <a:ext uri="{FF2B5EF4-FFF2-40B4-BE49-F238E27FC236}">
                <a16:creationId xmlns:a16="http://schemas.microsoft.com/office/drawing/2014/main" id="{75FC585C-554B-43D1-80F2-30AAE91E9315}"/>
              </a:ext>
            </a:extLst>
          </p:cNvPr>
          <p:cNvPicPr>
            <a:picLocks noChangeAspect="1"/>
          </p:cNvPicPr>
          <p:nvPr/>
        </p:nvPicPr>
        <p:blipFill>
          <a:blip r:embed="rId2"/>
          <a:stretch>
            <a:fillRect/>
          </a:stretch>
        </p:blipFill>
        <p:spPr>
          <a:xfrm>
            <a:off x="4353754" y="1855038"/>
            <a:ext cx="4185409" cy="3233797"/>
          </a:xfrm>
          <a:prstGeom prst="rect">
            <a:avLst/>
          </a:prstGeom>
        </p:spPr>
      </p:pic>
    </p:spTree>
    <p:extLst>
      <p:ext uri="{BB962C8B-B14F-4D97-AF65-F5344CB8AC3E}">
        <p14:creationId xmlns:p14="http://schemas.microsoft.com/office/powerpoint/2010/main" val="3137856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D7D59F8-2246-4ECB-85C6-1BB01706131B}"/>
              </a:ext>
            </a:extLst>
          </p:cNvPr>
          <p:cNvSpPr txBox="1"/>
          <p:nvPr/>
        </p:nvSpPr>
        <p:spPr>
          <a:xfrm>
            <a:off x="470535" y="336207"/>
            <a:ext cx="800837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 small "samples" for the applicants in the recruitment process</a:t>
            </a: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Tekstfelt 4">
            <a:extLst>
              <a:ext uri="{FF2B5EF4-FFF2-40B4-BE49-F238E27FC236}">
                <a16:creationId xmlns:a16="http://schemas.microsoft.com/office/drawing/2014/main" id="{FDCD8E1D-F9DE-4444-942F-158A17A831BD}"/>
              </a:ext>
            </a:extLst>
          </p:cNvPr>
          <p:cNvSpPr txBox="1"/>
          <p:nvPr/>
        </p:nvSpPr>
        <p:spPr>
          <a:xfrm>
            <a:off x="470536" y="1855038"/>
            <a:ext cx="3544874" cy="461664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Especially in small craft businesses, it is important to have practical skills. When hiring someone with told skills, it is important to check the skills. A company can therefore ask the applicant to present his skills by performing a practical task.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purpose, the company or an experienced team should develop some small practical tasks in advance. These tasks should vary depending on the applicant's profession and age / experience.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short work samples during the job interview are not sufficient to determine suitability, applicants may be offered an internship lasting several days. This serves both parties to find out if the company, the task and the person fit together.</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Billede 5">
            <a:extLst>
              <a:ext uri="{FF2B5EF4-FFF2-40B4-BE49-F238E27FC236}">
                <a16:creationId xmlns:a16="http://schemas.microsoft.com/office/drawing/2014/main" id="{E51D7A17-7D4E-4E7B-9EB2-C8E7AC3D2057}"/>
              </a:ext>
            </a:extLst>
          </p:cNvPr>
          <p:cNvPicPr>
            <a:picLocks noChangeAspect="1"/>
          </p:cNvPicPr>
          <p:nvPr/>
        </p:nvPicPr>
        <p:blipFill>
          <a:blip r:embed="rId2"/>
          <a:stretch>
            <a:fillRect/>
          </a:stretch>
        </p:blipFill>
        <p:spPr>
          <a:xfrm>
            <a:off x="4337867" y="1942489"/>
            <a:ext cx="4253050" cy="2392340"/>
          </a:xfrm>
          <a:prstGeom prst="rect">
            <a:avLst/>
          </a:prstGeom>
        </p:spPr>
      </p:pic>
      <p:pic>
        <p:nvPicPr>
          <p:cNvPr id="7" name="Billede 6">
            <a:extLst>
              <a:ext uri="{FF2B5EF4-FFF2-40B4-BE49-F238E27FC236}">
                <a16:creationId xmlns:a16="http://schemas.microsoft.com/office/drawing/2014/main" id="{EB7F480F-8728-44BA-99B8-A6A85C420C94}"/>
              </a:ext>
            </a:extLst>
          </p:cNvPr>
          <p:cNvPicPr>
            <a:picLocks noChangeAspect="1"/>
          </p:cNvPicPr>
          <p:nvPr/>
        </p:nvPicPr>
        <p:blipFill>
          <a:blip r:embed="rId3"/>
          <a:stretch>
            <a:fillRect/>
          </a:stretch>
        </p:blipFill>
        <p:spPr>
          <a:xfrm>
            <a:off x="4337867" y="4698764"/>
            <a:ext cx="4253050" cy="1767501"/>
          </a:xfrm>
          <a:prstGeom prst="rect">
            <a:avLst/>
          </a:prstGeom>
        </p:spPr>
      </p:pic>
    </p:spTree>
    <p:extLst>
      <p:ext uri="{BB962C8B-B14F-4D97-AF65-F5344CB8AC3E}">
        <p14:creationId xmlns:p14="http://schemas.microsoft.com/office/powerpoint/2010/main" val="1118144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D7D59F8-2246-4ECB-85C6-1BB01706131B}"/>
              </a:ext>
            </a:extLst>
          </p:cNvPr>
          <p:cNvSpPr txBox="1"/>
          <p:nvPr/>
        </p:nvSpPr>
        <p:spPr>
          <a:xfrm>
            <a:off x="470535" y="444206"/>
            <a:ext cx="80083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Onboarding and </a:t>
            </a:r>
            <a:r>
              <a:rPr kumimoji="0" lang="da-DK"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induction</a:t>
            </a: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program </a:t>
            </a:r>
          </a:p>
        </p:txBody>
      </p:sp>
      <p:sp>
        <p:nvSpPr>
          <p:cNvPr id="5" name="Tekstfelt 4">
            <a:extLst>
              <a:ext uri="{FF2B5EF4-FFF2-40B4-BE49-F238E27FC236}">
                <a16:creationId xmlns:a16="http://schemas.microsoft.com/office/drawing/2014/main" id="{FDCD8E1D-F9DE-4444-942F-158A17A831BD}"/>
              </a:ext>
            </a:extLst>
          </p:cNvPr>
          <p:cNvSpPr txBox="1"/>
          <p:nvPr/>
        </p:nvSpPr>
        <p:spPr>
          <a:xfrm>
            <a:off x="532625" y="1286248"/>
            <a:ext cx="7766439"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role, company, culture and colleagues all need to be digested and it requires support. Good onboarding is about managing the process that the new employee goes through - from the contract being signed to the first working day and through the first period in the company.</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kstfelt 5">
            <a:extLst>
              <a:ext uri="{FF2B5EF4-FFF2-40B4-BE49-F238E27FC236}">
                <a16:creationId xmlns:a16="http://schemas.microsoft.com/office/drawing/2014/main" id="{CC14EB76-D2D5-4AE6-B1F4-13A83C9AE469}"/>
              </a:ext>
            </a:extLst>
          </p:cNvPr>
          <p:cNvSpPr txBox="1"/>
          <p:nvPr/>
        </p:nvSpPr>
        <p:spPr>
          <a:xfrm>
            <a:off x="532627" y="2430224"/>
            <a:ext cx="3952288"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process that ensures retention, productivity and commitment.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process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facilitates integration in the organization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personal process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creates direction and expectation as well as emotions and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process the new employee goes through, from feeling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"like a new person"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to feeling </a:t>
            </a:r>
            <a:r>
              <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"like someone who belongs"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(Organizational socialization)</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Billede 8">
            <a:extLst>
              <a:ext uri="{FF2B5EF4-FFF2-40B4-BE49-F238E27FC236}">
                <a16:creationId xmlns:a16="http://schemas.microsoft.com/office/drawing/2014/main" id="{4E9F1658-C2E9-4D1D-8E4E-F844FD349281}"/>
              </a:ext>
            </a:extLst>
          </p:cNvPr>
          <p:cNvPicPr>
            <a:picLocks noChangeAspect="1"/>
          </p:cNvPicPr>
          <p:nvPr/>
        </p:nvPicPr>
        <p:blipFill>
          <a:blip r:embed="rId2"/>
          <a:stretch>
            <a:fillRect/>
          </a:stretch>
        </p:blipFill>
        <p:spPr>
          <a:xfrm>
            <a:off x="4484915" y="2919535"/>
            <a:ext cx="4438891" cy="2496876"/>
          </a:xfrm>
          <a:prstGeom prst="rect">
            <a:avLst/>
          </a:prstGeom>
        </p:spPr>
      </p:pic>
    </p:spTree>
    <p:extLst>
      <p:ext uri="{BB962C8B-B14F-4D97-AF65-F5344CB8AC3E}">
        <p14:creationId xmlns:p14="http://schemas.microsoft.com/office/powerpoint/2010/main" val="3355282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02E5E-9381-4FCB-A0FD-3EA16CC47996}"/>
              </a:ext>
            </a:extLst>
          </p:cNvPr>
          <p:cNvSpPr>
            <a:spLocks noGrp="1"/>
          </p:cNvSpPr>
          <p:nvPr>
            <p:ph type="ctrTitle"/>
          </p:nvPr>
        </p:nvSpPr>
        <p:spPr>
          <a:xfrm>
            <a:off x="4990200" y="1396289"/>
            <a:ext cx="3754752" cy="1325563"/>
          </a:xfrm>
        </p:spPr>
        <p:txBody>
          <a:bodyPr vert="horz" lIns="91440" tIns="45720" rIns="91440" bIns="45720" rtlCol="0" anchor="ctr">
            <a:normAutofit/>
          </a:bodyPr>
          <a:lstStyle/>
          <a:p>
            <a:pPr algn="l"/>
            <a:r>
              <a:rPr lang="en-US" sz="4100" b="1" kern="1200" dirty="0">
                <a:solidFill>
                  <a:schemeClr val="tx1"/>
                </a:solidFill>
                <a:latin typeface="+mj-lt"/>
                <a:ea typeface="+mj-ea"/>
                <a:cs typeface="+mj-cs"/>
              </a:rPr>
              <a:t>Why spend time on onboarding?</a:t>
            </a:r>
          </a:p>
        </p:txBody>
      </p:sp>
      <p:sp>
        <p:nvSpPr>
          <p:cNvPr id="10" name="Freeform: Shape 1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4">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lede 7">
            <a:extLst>
              <a:ext uri="{FF2B5EF4-FFF2-40B4-BE49-F238E27FC236}">
                <a16:creationId xmlns:a16="http://schemas.microsoft.com/office/drawing/2014/main" id="{CACEE164-68DF-41A6-9A47-863CFC5A9B6E}"/>
              </a:ext>
            </a:extLst>
          </p:cNvPr>
          <p:cNvPicPr>
            <a:picLocks noChangeAspect="1"/>
          </p:cNvPicPr>
          <p:nvPr/>
        </p:nvPicPr>
        <p:blipFill>
          <a:blip r:embed="rId2"/>
          <a:stretch>
            <a:fillRect/>
          </a:stretch>
        </p:blipFill>
        <p:spPr>
          <a:xfrm flipH="1">
            <a:off x="273180" y="1664654"/>
            <a:ext cx="3078957" cy="2062900"/>
          </a:xfrm>
          <a:prstGeom prst="rect">
            <a:avLst/>
          </a:prstGeom>
        </p:spPr>
      </p:pic>
    </p:spTree>
    <p:extLst>
      <p:ext uri="{BB962C8B-B14F-4D97-AF65-F5344CB8AC3E}">
        <p14:creationId xmlns:p14="http://schemas.microsoft.com/office/powerpoint/2010/main" val="293681763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02E5E-9381-4FCB-A0FD-3EA16CC47996}"/>
              </a:ext>
            </a:extLst>
          </p:cNvPr>
          <p:cNvSpPr>
            <a:spLocks noGrp="1"/>
          </p:cNvSpPr>
          <p:nvPr>
            <p:ph type="ctrTitle"/>
          </p:nvPr>
        </p:nvSpPr>
        <p:spPr>
          <a:xfrm>
            <a:off x="4990200" y="1396289"/>
            <a:ext cx="3754752" cy="1325563"/>
          </a:xfrm>
        </p:spPr>
        <p:txBody>
          <a:bodyPr vert="horz" lIns="91440" tIns="45720" rIns="91440" bIns="45720" rtlCol="0" anchor="ctr">
            <a:normAutofit/>
          </a:bodyPr>
          <a:lstStyle/>
          <a:p>
            <a:pPr algn="l"/>
            <a:r>
              <a:rPr lang="en-US" sz="4100" b="1" kern="1200" dirty="0">
                <a:solidFill>
                  <a:schemeClr val="tx1"/>
                </a:solidFill>
                <a:latin typeface="+mj-lt"/>
                <a:ea typeface="+mj-ea"/>
                <a:cs typeface="+mj-cs"/>
              </a:rPr>
              <a:t>Why spend time on onboarding?</a:t>
            </a:r>
          </a:p>
        </p:txBody>
      </p:sp>
      <p:sp>
        <p:nvSpPr>
          <p:cNvPr id="10" name="Freeform: Shape 1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4">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lede 7">
            <a:extLst>
              <a:ext uri="{FF2B5EF4-FFF2-40B4-BE49-F238E27FC236}">
                <a16:creationId xmlns:a16="http://schemas.microsoft.com/office/drawing/2014/main" id="{CACEE164-68DF-41A6-9A47-863CFC5A9B6E}"/>
              </a:ext>
            </a:extLst>
          </p:cNvPr>
          <p:cNvPicPr>
            <a:picLocks noChangeAspect="1"/>
          </p:cNvPicPr>
          <p:nvPr/>
        </p:nvPicPr>
        <p:blipFill>
          <a:blip r:embed="rId2"/>
          <a:stretch>
            <a:fillRect/>
          </a:stretch>
        </p:blipFill>
        <p:spPr>
          <a:xfrm flipH="1">
            <a:off x="273180" y="1664654"/>
            <a:ext cx="3078957" cy="2062900"/>
          </a:xfrm>
          <a:prstGeom prst="rect">
            <a:avLst/>
          </a:prstGeom>
        </p:spPr>
      </p:pic>
      <p:sp>
        <p:nvSpPr>
          <p:cNvPr id="3" name="Undertitel 2">
            <a:extLst>
              <a:ext uri="{FF2B5EF4-FFF2-40B4-BE49-F238E27FC236}">
                <a16:creationId xmlns:a16="http://schemas.microsoft.com/office/drawing/2014/main" id="{18DC184D-C5E9-4185-80CE-441559BCB56A}"/>
              </a:ext>
            </a:extLst>
          </p:cNvPr>
          <p:cNvSpPr>
            <a:spLocks noGrp="1"/>
          </p:cNvSpPr>
          <p:nvPr>
            <p:ph type="subTitle" idx="1"/>
          </p:nvPr>
        </p:nvSpPr>
        <p:spPr>
          <a:xfrm>
            <a:off x="4993533" y="2871982"/>
            <a:ext cx="3754752" cy="3181684"/>
          </a:xfrm>
        </p:spPr>
        <p:txBody>
          <a:bodyPr vert="horz" lIns="91440" tIns="45720" rIns="91440" bIns="45720" rtlCol="0" anchor="t">
            <a:normAutofit/>
          </a:bodyPr>
          <a:lstStyle/>
          <a:p>
            <a:pPr indent="-228600" algn="l">
              <a:buFont typeface="Arial" panose="020B0604020202020204" pitchFamily="34" charset="0"/>
              <a:buChar char="•"/>
            </a:pPr>
            <a:r>
              <a:rPr lang="en-US" sz="1400" dirty="0"/>
              <a:t>6 out of 10 experience that the job does not live up to expectations. (Feels cheated - work ethic and employee culture not as told)</a:t>
            </a:r>
          </a:p>
          <a:p>
            <a:pPr indent="-228600" algn="l">
              <a:buFont typeface="Arial" panose="020B0604020202020204" pitchFamily="34" charset="0"/>
              <a:buChar char="•"/>
            </a:pPr>
            <a:r>
              <a:rPr lang="en-US" sz="1400" dirty="0"/>
              <a:t>Every 5th person who leaves the job does so within the first 45 days</a:t>
            </a:r>
          </a:p>
          <a:p>
            <a:pPr indent="-228600" algn="l">
              <a:buFont typeface="Arial" panose="020B0604020202020204" pitchFamily="34" charset="0"/>
              <a:buChar char="•"/>
            </a:pPr>
            <a:r>
              <a:rPr lang="en-US" sz="1400" dirty="0"/>
              <a:t>4% of new employees do not return after the first day at work</a:t>
            </a:r>
          </a:p>
          <a:p>
            <a:pPr indent="-228600" algn="l">
              <a:buFont typeface="Arial" panose="020B0604020202020204" pitchFamily="34" charset="0"/>
              <a:buChar char="•"/>
            </a:pPr>
            <a:r>
              <a:rPr lang="en-US" sz="1400" dirty="0"/>
              <a:t>Every 4th employee has left the workplace within 1 year</a:t>
            </a:r>
          </a:p>
          <a:p>
            <a:pPr indent="-228600" algn="l">
              <a:buFont typeface="Arial" panose="020B0604020202020204" pitchFamily="34" charset="0"/>
              <a:buChar char="•"/>
            </a:pPr>
            <a:r>
              <a:rPr lang="en-US" sz="1400" dirty="0"/>
              <a:t>We can shorten "time to performance" = save money + better well-being</a:t>
            </a:r>
          </a:p>
          <a:p>
            <a:pPr indent="-228600" algn="l">
              <a:buFont typeface="Arial" panose="020B0604020202020204" pitchFamily="34" charset="0"/>
              <a:buChar char="•"/>
            </a:pPr>
            <a:r>
              <a:rPr lang="en-US" sz="1400" dirty="0"/>
              <a:t>Employees stay longer in the job</a:t>
            </a:r>
          </a:p>
        </p:txBody>
      </p:sp>
    </p:spTree>
    <p:extLst>
      <p:ext uri="{BB962C8B-B14F-4D97-AF65-F5344CB8AC3E}">
        <p14:creationId xmlns:p14="http://schemas.microsoft.com/office/powerpoint/2010/main" val="339166804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F01754AA-F191-46D5-978D-A95D07ACE608}"/>
              </a:ext>
            </a:extLst>
          </p:cNvPr>
          <p:cNvSpPr txBox="1"/>
          <p:nvPr/>
        </p:nvSpPr>
        <p:spPr>
          <a:xfrm>
            <a:off x="696686" y="646215"/>
            <a:ext cx="676656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3200" b="1" dirty="0" err="1">
                <a:solidFill>
                  <a:prstClr val="black"/>
                </a:solidFill>
                <a:latin typeface="Arial" panose="020B0604020202020204" pitchFamily="34" charset="0"/>
                <a:cs typeface="Arial" panose="020B0604020202020204" pitchFamily="34" charset="0"/>
              </a:rPr>
              <a:t>What’s</a:t>
            </a:r>
            <a:r>
              <a:rPr lang="da-DK" sz="3200" b="1" dirty="0">
                <a:solidFill>
                  <a:prstClr val="black"/>
                </a:solidFill>
                <a:latin typeface="Arial" panose="020B0604020202020204" pitchFamily="34" charset="0"/>
                <a:cs typeface="Arial" panose="020B0604020202020204" pitchFamily="34" charset="0"/>
              </a:rPr>
              <a:t> the purpose of the</a:t>
            </a: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REGROW </a:t>
            </a:r>
            <a:r>
              <a:rPr kumimoji="0" lang="da-DK"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project</a:t>
            </a:r>
          </a:p>
        </p:txBody>
      </p:sp>
      <p:sp>
        <p:nvSpPr>
          <p:cNvPr id="5" name="Rectangle 1">
            <a:extLst>
              <a:ext uri="{FF2B5EF4-FFF2-40B4-BE49-F238E27FC236}">
                <a16:creationId xmlns:a16="http://schemas.microsoft.com/office/drawing/2014/main" id="{C04332F9-FE29-4218-8163-D26AD4709ED0}"/>
              </a:ext>
            </a:extLst>
          </p:cNvPr>
          <p:cNvSpPr>
            <a:spLocks noChangeArrowheads="1"/>
          </p:cNvSpPr>
          <p:nvPr/>
        </p:nvSpPr>
        <p:spPr bwMode="auto">
          <a:xfrm>
            <a:off x="836024" y="1954582"/>
            <a:ext cx="7437120" cy="209801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100" b="0" i="0" u="none" strike="noStrike" cap="none" normalizeH="0" baseline="0" dirty="0">
                <a:ln>
                  <a:noFill/>
                </a:ln>
                <a:solidFill>
                  <a:srgbClr val="202124"/>
                </a:solidFill>
                <a:effectLst/>
                <a:latin typeface="inherit"/>
              </a:rPr>
              <a:t>The </a:t>
            </a:r>
            <a:r>
              <a:rPr kumimoji="0" lang="en-GB" altLang="da-DK" sz="2100" b="0" i="0" u="none" strike="noStrike" cap="none" normalizeH="0" baseline="0" dirty="0">
                <a:ln>
                  <a:noFill/>
                </a:ln>
                <a:solidFill>
                  <a:srgbClr val="202124"/>
                </a:solidFill>
                <a:effectLst/>
                <a:latin typeface="inherit"/>
              </a:rPr>
              <a:t>purpose</a:t>
            </a:r>
            <a:r>
              <a:rPr kumimoji="0" lang="da-DK" altLang="da-DK" sz="2100" b="0" i="0" u="none" strike="noStrike" cap="none" normalizeH="0" baseline="0" dirty="0">
                <a:ln>
                  <a:noFill/>
                </a:ln>
                <a:solidFill>
                  <a:srgbClr val="202124"/>
                </a:solidFill>
                <a:effectLst/>
                <a:latin typeface="inherit"/>
              </a:rPr>
              <a:t> of the project "Recruiting the Young Generation Workforce Innovative HR Management" (REGROW) is on the one hand designed to focus on the recruitment of (young) younger employees, on the other hand there is a broad opening for a general orientation towards innovative HR policies.</a:t>
            </a:r>
            <a:r>
              <a:rPr kumimoji="0" lang="da-DK" altLang="da-DK" sz="6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6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D9C378FB-CF2A-4CB6-977A-800FC8D8F6C9}"/>
              </a:ext>
            </a:extLst>
          </p:cNvPr>
          <p:cNvSpPr>
            <a:spLocks noChangeArrowheads="1"/>
          </p:cNvSpPr>
          <p:nvPr/>
        </p:nvSpPr>
        <p:spPr bwMode="auto">
          <a:xfrm>
            <a:off x="836024" y="4013532"/>
            <a:ext cx="7567747" cy="223651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da-DK" sz="2100" b="0" i="0" u="none" strike="noStrike" cap="none" normalizeH="0" baseline="0" dirty="0">
                <a:ln>
                  <a:noFill/>
                </a:ln>
                <a:solidFill>
                  <a:srgbClr val="202124"/>
                </a:solidFill>
                <a:effectLst/>
                <a:latin typeface="inherit"/>
              </a:rPr>
              <a:t>Development of (transferable) practical examples, instruments and digital models for modern human resource management in SMEs, with special regard to younger generations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lang="en-GB" altLang="da-DK" sz="2100" dirty="0">
              <a:solidFill>
                <a:srgbClr val="202124"/>
              </a:solidFill>
              <a:latin typeface="inheri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GB" altLang="da-DK" sz="2100" b="0" i="0" u="none" strike="noStrike" cap="none" normalizeH="0" baseline="0" dirty="0">
                <a:ln>
                  <a:noFill/>
                </a:ln>
                <a:solidFill>
                  <a:srgbClr val="202124"/>
                </a:solidFill>
                <a:effectLst/>
                <a:latin typeface="inherit"/>
              </a:rPr>
              <a:t>Development of practical examples and models for the use of digital tools in the management of human resources.</a:t>
            </a:r>
            <a:r>
              <a:rPr kumimoji="0" lang="en-GB" altLang="da-DK" sz="600" b="0" i="0" u="none" strike="noStrike" cap="none" normalizeH="0" baseline="0" dirty="0">
                <a:ln>
                  <a:noFill/>
                </a:ln>
                <a:solidFill>
                  <a:schemeClr val="tx1"/>
                </a:solidFill>
                <a:effectLst/>
              </a:rPr>
              <a:t> </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363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A30A4-3BC9-49F7-9D7A-98BD63108589}"/>
              </a:ext>
            </a:extLst>
          </p:cNvPr>
          <p:cNvSpPr txBox="1">
            <a:spLocks/>
          </p:cNvSpPr>
          <p:nvPr/>
        </p:nvSpPr>
        <p:spPr>
          <a:xfrm>
            <a:off x="905933" y="634757"/>
            <a:ext cx="8069706" cy="477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How long time should an onboarding course take</a:t>
            </a:r>
            <a:r>
              <a:rPr kumimoji="0" lang="da-DK"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  </a:t>
            </a:r>
          </a:p>
        </p:txBody>
      </p:sp>
      <p:pic>
        <p:nvPicPr>
          <p:cNvPr id="3" name="Billede 2">
            <a:extLst>
              <a:ext uri="{FF2B5EF4-FFF2-40B4-BE49-F238E27FC236}">
                <a16:creationId xmlns:a16="http://schemas.microsoft.com/office/drawing/2014/main" id="{64B09CF7-BFBC-4F45-A199-9F2F83A2AB02}"/>
              </a:ext>
            </a:extLst>
          </p:cNvPr>
          <p:cNvPicPr>
            <a:picLocks noChangeAspect="1"/>
          </p:cNvPicPr>
          <p:nvPr/>
        </p:nvPicPr>
        <p:blipFill>
          <a:blip r:embed="rId2"/>
          <a:stretch>
            <a:fillRect/>
          </a:stretch>
        </p:blipFill>
        <p:spPr>
          <a:xfrm>
            <a:off x="905933" y="2531534"/>
            <a:ext cx="7620000" cy="3810000"/>
          </a:xfrm>
          <a:prstGeom prst="rect">
            <a:avLst/>
          </a:prstGeom>
        </p:spPr>
      </p:pic>
    </p:spTree>
    <p:extLst>
      <p:ext uri="{BB962C8B-B14F-4D97-AF65-F5344CB8AC3E}">
        <p14:creationId xmlns:p14="http://schemas.microsoft.com/office/powerpoint/2010/main" val="4171487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A30A4-3BC9-49F7-9D7A-98BD63108589}"/>
              </a:ext>
            </a:extLst>
          </p:cNvPr>
          <p:cNvSpPr txBox="1">
            <a:spLocks/>
          </p:cNvSpPr>
          <p:nvPr/>
        </p:nvSpPr>
        <p:spPr>
          <a:xfrm>
            <a:off x="1074294" y="634757"/>
            <a:ext cx="6983184" cy="477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50000"/>
              </a:lnSpc>
              <a:spcBef>
                <a:spcPct val="0"/>
              </a:spcBef>
              <a:spcAft>
                <a:spcPts val="0"/>
              </a:spcAft>
              <a:buClrTx/>
              <a:buSzTx/>
              <a:buFontTx/>
              <a:buNone/>
              <a:tabLst/>
              <a:defRPr/>
            </a:pPr>
            <a:r>
              <a:rPr kumimoji="0" lang="en-GB" sz="44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rPr>
              <a:t>Length of onboarding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rPr>
              <a:t>Typical duration in companies  </a:t>
            </a:r>
          </a:p>
        </p:txBody>
      </p:sp>
      <p:graphicFrame>
        <p:nvGraphicFramePr>
          <p:cNvPr id="7" name="Tabel 6">
            <a:extLst>
              <a:ext uri="{FF2B5EF4-FFF2-40B4-BE49-F238E27FC236}">
                <a16:creationId xmlns:a16="http://schemas.microsoft.com/office/drawing/2014/main" id="{D8AE157D-8C00-4940-9720-5EE844EA768F}"/>
              </a:ext>
            </a:extLst>
          </p:cNvPr>
          <p:cNvGraphicFramePr>
            <a:graphicFrameLocks noGrp="1"/>
          </p:cNvGraphicFramePr>
          <p:nvPr>
            <p:extLst>
              <p:ext uri="{D42A27DB-BD31-4B8C-83A1-F6EECF244321}">
                <p14:modId xmlns:p14="http://schemas.microsoft.com/office/powerpoint/2010/main" val="508870219"/>
              </p:ext>
            </p:extLst>
          </p:nvPr>
        </p:nvGraphicFramePr>
        <p:xfrm>
          <a:off x="1074293" y="2753690"/>
          <a:ext cx="7294657" cy="2393072"/>
        </p:xfrm>
        <a:graphic>
          <a:graphicData uri="http://schemas.openxmlformats.org/drawingml/2006/table">
            <a:tbl>
              <a:tblPr/>
              <a:tblGrid>
                <a:gridCol w="927643">
                  <a:extLst>
                    <a:ext uri="{9D8B030D-6E8A-4147-A177-3AD203B41FA5}">
                      <a16:colId xmlns:a16="http://schemas.microsoft.com/office/drawing/2014/main" val="3657500817"/>
                    </a:ext>
                  </a:extLst>
                </a:gridCol>
                <a:gridCol w="126497">
                  <a:extLst>
                    <a:ext uri="{9D8B030D-6E8A-4147-A177-3AD203B41FA5}">
                      <a16:colId xmlns:a16="http://schemas.microsoft.com/office/drawing/2014/main" val="2071843825"/>
                    </a:ext>
                  </a:extLst>
                </a:gridCol>
                <a:gridCol w="126497">
                  <a:extLst>
                    <a:ext uri="{9D8B030D-6E8A-4147-A177-3AD203B41FA5}">
                      <a16:colId xmlns:a16="http://schemas.microsoft.com/office/drawing/2014/main" val="3533248394"/>
                    </a:ext>
                  </a:extLst>
                </a:gridCol>
                <a:gridCol w="126497">
                  <a:extLst>
                    <a:ext uri="{9D8B030D-6E8A-4147-A177-3AD203B41FA5}">
                      <a16:colId xmlns:a16="http://schemas.microsoft.com/office/drawing/2014/main" val="110756631"/>
                    </a:ext>
                  </a:extLst>
                </a:gridCol>
                <a:gridCol w="126497">
                  <a:extLst>
                    <a:ext uri="{9D8B030D-6E8A-4147-A177-3AD203B41FA5}">
                      <a16:colId xmlns:a16="http://schemas.microsoft.com/office/drawing/2014/main" val="1751370248"/>
                    </a:ext>
                  </a:extLst>
                </a:gridCol>
                <a:gridCol w="126497">
                  <a:extLst>
                    <a:ext uri="{9D8B030D-6E8A-4147-A177-3AD203B41FA5}">
                      <a16:colId xmlns:a16="http://schemas.microsoft.com/office/drawing/2014/main" val="2572686197"/>
                    </a:ext>
                  </a:extLst>
                </a:gridCol>
                <a:gridCol w="126497">
                  <a:extLst>
                    <a:ext uri="{9D8B030D-6E8A-4147-A177-3AD203B41FA5}">
                      <a16:colId xmlns:a16="http://schemas.microsoft.com/office/drawing/2014/main" val="3908150294"/>
                    </a:ext>
                  </a:extLst>
                </a:gridCol>
                <a:gridCol w="126497">
                  <a:extLst>
                    <a:ext uri="{9D8B030D-6E8A-4147-A177-3AD203B41FA5}">
                      <a16:colId xmlns:a16="http://schemas.microsoft.com/office/drawing/2014/main" val="3673179347"/>
                    </a:ext>
                  </a:extLst>
                </a:gridCol>
                <a:gridCol w="126497">
                  <a:extLst>
                    <a:ext uri="{9D8B030D-6E8A-4147-A177-3AD203B41FA5}">
                      <a16:colId xmlns:a16="http://schemas.microsoft.com/office/drawing/2014/main" val="427917545"/>
                    </a:ext>
                  </a:extLst>
                </a:gridCol>
                <a:gridCol w="126497">
                  <a:extLst>
                    <a:ext uri="{9D8B030D-6E8A-4147-A177-3AD203B41FA5}">
                      <a16:colId xmlns:a16="http://schemas.microsoft.com/office/drawing/2014/main" val="1181327210"/>
                    </a:ext>
                  </a:extLst>
                </a:gridCol>
                <a:gridCol w="126497">
                  <a:extLst>
                    <a:ext uri="{9D8B030D-6E8A-4147-A177-3AD203B41FA5}">
                      <a16:colId xmlns:a16="http://schemas.microsoft.com/office/drawing/2014/main" val="3053651298"/>
                    </a:ext>
                  </a:extLst>
                </a:gridCol>
                <a:gridCol w="126497">
                  <a:extLst>
                    <a:ext uri="{9D8B030D-6E8A-4147-A177-3AD203B41FA5}">
                      <a16:colId xmlns:a16="http://schemas.microsoft.com/office/drawing/2014/main" val="342040034"/>
                    </a:ext>
                  </a:extLst>
                </a:gridCol>
                <a:gridCol w="126497">
                  <a:extLst>
                    <a:ext uri="{9D8B030D-6E8A-4147-A177-3AD203B41FA5}">
                      <a16:colId xmlns:a16="http://schemas.microsoft.com/office/drawing/2014/main" val="3536999726"/>
                    </a:ext>
                  </a:extLst>
                </a:gridCol>
                <a:gridCol w="126497">
                  <a:extLst>
                    <a:ext uri="{9D8B030D-6E8A-4147-A177-3AD203B41FA5}">
                      <a16:colId xmlns:a16="http://schemas.microsoft.com/office/drawing/2014/main" val="2054483184"/>
                    </a:ext>
                  </a:extLst>
                </a:gridCol>
                <a:gridCol w="126497">
                  <a:extLst>
                    <a:ext uri="{9D8B030D-6E8A-4147-A177-3AD203B41FA5}">
                      <a16:colId xmlns:a16="http://schemas.microsoft.com/office/drawing/2014/main" val="1344326937"/>
                    </a:ext>
                  </a:extLst>
                </a:gridCol>
                <a:gridCol w="126497">
                  <a:extLst>
                    <a:ext uri="{9D8B030D-6E8A-4147-A177-3AD203B41FA5}">
                      <a16:colId xmlns:a16="http://schemas.microsoft.com/office/drawing/2014/main" val="103203182"/>
                    </a:ext>
                  </a:extLst>
                </a:gridCol>
                <a:gridCol w="126497">
                  <a:extLst>
                    <a:ext uri="{9D8B030D-6E8A-4147-A177-3AD203B41FA5}">
                      <a16:colId xmlns:a16="http://schemas.microsoft.com/office/drawing/2014/main" val="902165542"/>
                    </a:ext>
                  </a:extLst>
                </a:gridCol>
                <a:gridCol w="126497">
                  <a:extLst>
                    <a:ext uri="{9D8B030D-6E8A-4147-A177-3AD203B41FA5}">
                      <a16:colId xmlns:a16="http://schemas.microsoft.com/office/drawing/2014/main" val="1333978142"/>
                    </a:ext>
                  </a:extLst>
                </a:gridCol>
                <a:gridCol w="126497">
                  <a:extLst>
                    <a:ext uri="{9D8B030D-6E8A-4147-A177-3AD203B41FA5}">
                      <a16:colId xmlns:a16="http://schemas.microsoft.com/office/drawing/2014/main" val="3512465207"/>
                    </a:ext>
                  </a:extLst>
                </a:gridCol>
                <a:gridCol w="126497">
                  <a:extLst>
                    <a:ext uri="{9D8B030D-6E8A-4147-A177-3AD203B41FA5}">
                      <a16:colId xmlns:a16="http://schemas.microsoft.com/office/drawing/2014/main" val="3746601180"/>
                    </a:ext>
                  </a:extLst>
                </a:gridCol>
                <a:gridCol w="126497">
                  <a:extLst>
                    <a:ext uri="{9D8B030D-6E8A-4147-A177-3AD203B41FA5}">
                      <a16:colId xmlns:a16="http://schemas.microsoft.com/office/drawing/2014/main" val="3519203412"/>
                    </a:ext>
                  </a:extLst>
                </a:gridCol>
                <a:gridCol w="126497">
                  <a:extLst>
                    <a:ext uri="{9D8B030D-6E8A-4147-A177-3AD203B41FA5}">
                      <a16:colId xmlns:a16="http://schemas.microsoft.com/office/drawing/2014/main" val="2592192879"/>
                    </a:ext>
                  </a:extLst>
                </a:gridCol>
                <a:gridCol w="126497">
                  <a:extLst>
                    <a:ext uri="{9D8B030D-6E8A-4147-A177-3AD203B41FA5}">
                      <a16:colId xmlns:a16="http://schemas.microsoft.com/office/drawing/2014/main" val="2821661110"/>
                    </a:ext>
                  </a:extLst>
                </a:gridCol>
                <a:gridCol w="126497">
                  <a:extLst>
                    <a:ext uri="{9D8B030D-6E8A-4147-A177-3AD203B41FA5}">
                      <a16:colId xmlns:a16="http://schemas.microsoft.com/office/drawing/2014/main" val="2919917344"/>
                    </a:ext>
                  </a:extLst>
                </a:gridCol>
                <a:gridCol w="126497">
                  <a:extLst>
                    <a:ext uri="{9D8B030D-6E8A-4147-A177-3AD203B41FA5}">
                      <a16:colId xmlns:a16="http://schemas.microsoft.com/office/drawing/2014/main" val="667061397"/>
                    </a:ext>
                  </a:extLst>
                </a:gridCol>
                <a:gridCol w="126497">
                  <a:extLst>
                    <a:ext uri="{9D8B030D-6E8A-4147-A177-3AD203B41FA5}">
                      <a16:colId xmlns:a16="http://schemas.microsoft.com/office/drawing/2014/main" val="1243614919"/>
                    </a:ext>
                  </a:extLst>
                </a:gridCol>
                <a:gridCol w="126497">
                  <a:extLst>
                    <a:ext uri="{9D8B030D-6E8A-4147-A177-3AD203B41FA5}">
                      <a16:colId xmlns:a16="http://schemas.microsoft.com/office/drawing/2014/main" val="330181039"/>
                    </a:ext>
                  </a:extLst>
                </a:gridCol>
                <a:gridCol w="126497">
                  <a:extLst>
                    <a:ext uri="{9D8B030D-6E8A-4147-A177-3AD203B41FA5}">
                      <a16:colId xmlns:a16="http://schemas.microsoft.com/office/drawing/2014/main" val="171614211"/>
                    </a:ext>
                  </a:extLst>
                </a:gridCol>
                <a:gridCol w="126497">
                  <a:extLst>
                    <a:ext uri="{9D8B030D-6E8A-4147-A177-3AD203B41FA5}">
                      <a16:colId xmlns:a16="http://schemas.microsoft.com/office/drawing/2014/main" val="1979949960"/>
                    </a:ext>
                  </a:extLst>
                </a:gridCol>
                <a:gridCol w="126497">
                  <a:extLst>
                    <a:ext uri="{9D8B030D-6E8A-4147-A177-3AD203B41FA5}">
                      <a16:colId xmlns:a16="http://schemas.microsoft.com/office/drawing/2014/main" val="499540302"/>
                    </a:ext>
                  </a:extLst>
                </a:gridCol>
                <a:gridCol w="126497">
                  <a:extLst>
                    <a:ext uri="{9D8B030D-6E8A-4147-A177-3AD203B41FA5}">
                      <a16:colId xmlns:a16="http://schemas.microsoft.com/office/drawing/2014/main" val="3108582621"/>
                    </a:ext>
                  </a:extLst>
                </a:gridCol>
                <a:gridCol w="126497">
                  <a:extLst>
                    <a:ext uri="{9D8B030D-6E8A-4147-A177-3AD203B41FA5}">
                      <a16:colId xmlns:a16="http://schemas.microsoft.com/office/drawing/2014/main" val="3924955724"/>
                    </a:ext>
                  </a:extLst>
                </a:gridCol>
                <a:gridCol w="126497">
                  <a:extLst>
                    <a:ext uri="{9D8B030D-6E8A-4147-A177-3AD203B41FA5}">
                      <a16:colId xmlns:a16="http://schemas.microsoft.com/office/drawing/2014/main" val="922975281"/>
                    </a:ext>
                  </a:extLst>
                </a:gridCol>
                <a:gridCol w="126497">
                  <a:extLst>
                    <a:ext uri="{9D8B030D-6E8A-4147-A177-3AD203B41FA5}">
                      <a16:colId xmlns:a16="http://schemas.microsoft.com/office/drawing/2014/main" val="176830493"/>
                    </a:ext>
                  </a:extLst>
                </a:gridCol>
                <a:gridCol w="126497">
                  <a:extLst>
                    <a:ext uri="{9D8B030D-6E8A-4147-A177-3AD203B41FA5}">
                      <a16:colId xmlns:a16="http://schemas.microsoft.com/office/drawing/2014/main" val="3290007161"/>
                    </a:ext>
                  </a:extLst>
                </a:gridCol>
                <a:gridCol w="126497">
                  <a:extLst>
                    <a:ext uri="{9D8B030D-6E8A-4147-A177-3AD203B41FA5}">
                      <a16:colId xmlns:a16="http://schemas.microsoft.com/office/drawing/2014/main" val="1168954769"/>
                    </a:ext>
                  </a:extLst>
                </a:gridCol>
                <a:gridCol w="126497">
                  <a:extLst>
                    <a:ext uri="{9D8B030D-6E8A-4147-A177-3AD203B41FA5}">
                      <a16:colId xmlns:a16="http://schemas.microsoft.com/office/drawing/2014/main" val="248717159"/>
                    </a:ext>
                  </a:extLst>
                </a:gridCol>
                <a:gridCol w="126497">
                  <a:extLst>
                    <a:ext uri="{9D8B030D-6E8A-4147-A177-3AD203B41FA5}">
                      <a16:colId xmlns:a16="http://schemas.microsoft.com/office/drawing/2014/main" val="2627536128"/>
                    </a:ext>
                  </a:extLst>
                </a:gridCol>
                <a:gridCol w="126497">
                  <a:extLst>
                    <a:ext uri="{9D8B030D-6E8A-4147-A177-3AD203B41FA5}">
                      <a16:colId xmlns:a16="http://schemas.microsoft.com/office/drawing/2014/main" val="4206957598"/>
                    </a:ext>
                  </a:extLst>
                </a:gridCol>
                <a:gridCol w="126497">
                  <a:extLst>
                    <a:ext uri="{9D8B030D-6E8A-4147-A177-3AD203B41FA5}">
                      <a16:colId xmlns:a16="http://schemas.microsoft.com/office/drawing/2014/main" val="2531142816"/>
                    </a:ext>
                  </a:extLst>
                </a:gridCol>
                <a:gridCol w="126497">
                  <a:extLst>
                    <a:ext uri="{9D8B030D-6E8A-4147-A177-3AD203B41FA5}">
                      <a16:colId xmlns:a16="http://schemas.microsoft.com/office/drawing/2014/main" val="127199290"/>
                    </a:ext>
                  </a:extLst>
                </a:gridCol>
                <a:gridCol w="126497">
                  <a:extLst>
                    <a:ext uri="{9D8B030D-6E8A-4147-A177-3AD203B41FA5}">
                      <a16:colId xmlns:a16="http://schemas.microsoft.com/office/drawing/2014/main" val="2822759676"/>
                    </a:ext>
                  </a:extLst>
                </a:gridCol>
                <a:gridCol w="126497">
                  <a:extLst>
                    <a:ext uri="{9D8B030D-6E8A-4147-A177-3AD203B41FA5}">
                      <a16:colId xmlns:a16="http://schemas.microsoft.com/office/drawing/2014/main" val="3268151433"/>
                    </a:ext>
                  </a:extLst>
                </a:gridCol>
                <a:gridCol w="126497">
                  <a:extLst>
                    <a:ext uri="{9D8B030D-6E8A-4147-A177-3AD203B41FA5}">
                      <a16:colId xmlns:a16="http://schemas.microsoft.com/office/drawing/2014/main" val="1734393026"/>
                    </a:ext>
                  </a:extLst>
                </a:gridCol>
                <a:gridCol w="126497">
                  <a:extLst>
                    <a:ext uri="{9D8B030D-6E8A-4147-A177-3AD203B41FA5}">
                      <a16:colId xmlns:a16="http://schemas.microsoft.com/office/drawing/2014/main" val="183030225"/>
                    </a:ext>
                  </a:extLst>
                </a:gridCol>
                <a:gridCol w="126497">
                  <a:extLst>
                    <a:ext uri="{9D8B030D-6E8A-4147-A177-3AD203B41FA5}">
                      <a16:colId xmlns:a16="http://schemas.microsoft.com/office/drawing/2014/main" val="921179827"/>
                    </a:ext>
                  </a:extLst>
                </a:gridCol>
                <a:gridCol w="674649">
                  <a:extLst>
                    <a:ext uri="{9D8B030D-6E8A-4147-A177-3AD203B41FA5}">
                      <a16:colId xmlns:a16="http://schemas.microsoft.com/office/drawing/2014/main" val="1356923874"/>
                    </a:ext>
                  </a:extLst>
                </a:gridCol>
              </a:tblGrid>
              <a:tr h="299134">
                <a:tc>
                  <a:txBody>
                    <a:bodyPr/>
                    <a:lstStyle/>
                    <a:p>
                      <a:pPr algn="l" fontAlgn="ctr"/>
                      <a:r>
                        <a:rPr lang="en-GB" sz="1100" b="0" i="0" u="none" strike="noStrike" noProof="0" dirty="0">
                          <a:solidFill>
                            <a:srgbClr val="000000"/>
                          </a:solidFill>
                          <a:effectLst/>
                          <a:latin typeface="Calibri" panose="020F0502020204030204" pitchFamily="34" charset="0"/>
                        </a:rPr>
                        <a:t>   12+ </a:t>
                      </a:r>
                      <a:r>
                        <a:rPr lang="en-GB" sz="1100" b="0" i="0" u="none" strike="noStrike" noProof="0" dirty="0">
                          <a:solidFill>
                            <a:schemeClr val="tx1"/>
                          </a:solidFill>
                          <a:effectLst/>
                          <a:latin typeface="Calibri" panose="020F0502020204030204" pitchFamily="34" charset="0"/>
                        </a:rPr>
                        <a:t>months</a:t>
                      </a:r>
                    </a:p>
                  </a:txBody>
                  <a:tcPr marL="9525" marR="9525" marT="9525" marB="0" anchor="ctr">
                    <a:lnL>
                      <a:noFill/>
                    </a:lnL>
                    <a:lnR>
                      <a:noFill/>
                    </a:lnR>
                    <a:lnT>
                      <a:noFill/>
                    </a:lnT>
                    <a:lnB>
                      <a:noFill/>
                    </a:lnB>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0D0D0D"/>
                    </a:solidFill>
                  </a:tcPr>
                </a:tc>
                <a:tc>
                  <a:txBody>
                    <a:bodyPr/>
                    <a:lstStyle/>
                    <a:p>
                      <a:pPr algn="l" fontAlgn="b"/>
                      <a:r>
                        <a:rPr lang="en-GB" sz="1100" b="0" i="0" u="none" strike="noStrike" noProof="0" dirty="0">
                          <a:solidFill>
                            <a:srgbClr val="000000"/>
                          </a:solidFill>
                          <a:effectLst/>
                          <a:latin typeface="Calibri" panose="020F0502020204030204" pitchFamily="34" charset="0"/>
                        </a:rPr>
                        <a:t> 1,2%</a:t>
                      </a:r>
                    </a:p>
                  </a:txBody>
                  <a:tcPr marL="9525" marR="9525" marT="9525" marB="0" anchor="b">
                    <a:lnL>
                      <a:noFill/>
                    </a:lnL>
                    <a:lnR>
                      <a:noFill/>
                    </a:lnR>
                    <a:lnT>
                      <a:noFill/>
                    </a:lnT>
                    <a:lnB>
                      <a:noFill/>
                    </a:lnB>
                  </a:tcPr>
                </a:tc>
                <a:extLst>
                  <a:ext uri="{0D108BD9-81ED-4DB2-BD59-A6C34878D82A}">
                    <a16:rowId xmlns:a16="http://schemas.microsoft.com/office/drawing/2014/main" val="4066316326"/>
                  </a:ext>
                </a:extLst>
              </a:tr>
              <a:tr h="299134">
                <a:tc>
                  <a:txBody>
                    <a:bodyPr/>
                    <a:lstStyle/>
                    <a:p>
                      <a:pPr algn="l" fontAlgn="b"/>
                      <a:r>
                        <a:rPr lang="en-GB" sz="1100" b="0" i="0" u="none" strike="noStrike" noProof="0" dirty="0">
                          <a:solidFill>
                            <a:schemeClr val="tx1"/>
                          </a:solidFill>
                          <a:effectLst/>
                          <a:latin typeface="Calibri" panose="020F0502020204030204" pitchFamily="34" charset="0"/>
                        </a:rPr>
                        <a:t>        6 months</a:t>
                      </a:r>
                    </a:p>
                  </a:txBody>
                  <a:tcPr marL="9525" marR="9525" marT="9525" marB="0" anchor="b">
                    <a:lnL>
                      <a:noFill/>
                    </a:lnL>
                    <a:lnR>
                      <a:noFill/>
                    </a:lnR>
                    <a:lnT>
                      <a:noFill/>
                    </a:lnT>
                    <a:lnB>
                      <a:noFill/>
                    </a:lnB>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gridSpan="25">
                  <a:txBody>
                    <a:bodyPr/>
                    <a:lstStyle/>
                    <a:p>
                      <a:pPr algn="l" fontAlgn="b"/>
                      <a:r>
                        <a:rPr lang="en-GB" sz="1100" b="0" i="0" u="none" strike="noStrike" noProof="0" dirty="0">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169811299"/>
                  </a:ext>
                </a:extLst>
              </a:tr>
              <a:tr h="299134">
                <a:tc>
                  <a:txBody>
                    <a:bodyPr/>
                    <a:lstStyle/>
                    <a:p>
                      <a:pPr algn="l" fontAlgn="b"/>
                      <a:r>
                        <a:rPr lang="en-GB" sz="1100" b="0" i="0" u="none" strike="noStrike" noProof="0" dirty="0">
                          <a:solidFill>
                            <a:schemeClr val="tx1"/>
                          </a:solidFill>
                          <a:effectLst/>
                          <a:latin typeface="Calibri" panose="020F0502020204030204" pitchFamily="34" charset="0"/>
                        </a:rPr>
                        <a:t>  4-5   months</a:t>
                      </a:r>
                    </a:p>
                  </a:txBody>
                  <a:tcPr marL="9525" marR="9525" marT="9525" marB="0" anchor="b">
                    <a:lnL>
                      <a:noFill/>
                    </a:lnL>
                    <a:lnR>
                      <a:noFill/>
                    </a:lnR>
                    <a:lnT>
                      <a:noFill/>
                    </a:lnT>
                    <a:lnB>
                      <a:noFill/>
                    </a:lnB>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gridSpan="29">
                  <a:txBody>
                    <a:bodyPr/>
                    <a:lstStyle/>
                    <a:p>
                      <a:pPr algn="l" fontAlgn="b"/>
                      <a:r>
                        <a:rPr lang="en-GB" sz="1100" b="0" i="0" u="none" strike="noStrike" noProof="0" dirty="0">
                          <a:solidFill>
                            <a:srgbClr val="000000"/>
                          </a:solidFill>
                          <a:effectLst/>
                          <a:latin typeface="Calibri" panose="020F0502020204030204" pitchFamily="34" charset="0"/>
                        </a:rPr>
                        <a:t> 5,0%</a:t>
                      </a:r>
                    </a:p>
                  </a:txBody>
                  <a:tcPr marL="9525" marR="9525" marT="9525" marB="0" anchor="b">
                    <a:lnL>
                      <a:noFill/>
                    </a:lnL>
                    <a:lnR>
                      <a:noFill/>
                    </a:lnR>
                    <a:lnT>
                      <a:noFill/>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4107444241"/>
                  </a:ext>
                </a:extLst>
              </a:tr>
              <a:tr h="299134">
                <a:tc>
                  <a:txBody>
                    <a:bodyPr/>
                    <a:lstStyle/>
                    <a:p>
                      <a:pPr algn="l" fontAlgn="b"/>
                      <a:r>
                        <a:rPr lang="en-GB" sz="1100" b="0" i="0" u="none" strike="noStrike" noProof="0" dirty="0">
                          <a:solidFill>
                            <a:schemeClr val="tx1"/>
                          </a:solidFill>
                          <a:effectLst/>
                          <a:latin typeface="Calibri" panose="020F0502020204030204" pitchFamily="34" charset="0"/>
                        </a:rPr>
                        <a:t>  1-3   months</a:t>
                      </a:r>
                    </a:p>
                  </a:txBody>
                  <a:tcPr marL="9525" marR="9525" marT="9525" marB="0" anchor="b">
                    <a:lnL>
                      <a:noFill/>
                    </a:lnL>
                    <a:lnR>
                      <a:noFill/>
                    </a:lnR>
                    <a:lnT>
                      <a:noFill/>
                    </a:lnT>
                    <a:lnB>
                      <a:noFill/>
                    </a:lnB>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808080"/>
                    </a:solidFill>
                  </a:tcPr>
                </a:tc>
                <a:tc gridSpan="37">
                  <a:txBody>
                    <a:bodyPr/>
                    <a:lstStyle/>
                    <a:p>
                      <a:pPr algn="l" fontAlgn="b"/>
                      <a:r>
                        <a:rPr lang="en-GB" sz="1100" b="0" i="0" u="none" strike="noStrike" noProof="0" dirty="0">
                          <a:solidFill>
                            <a:srgbClr val="000000"/>
                          </a:solidFill>
                          <a:effectLst/>
                          <a:latin typeface="Calibri" panose="020F0502020204030204" pitchFamily="34" charset="0"/>
                        </a:rPr>
                        <a:t> 24,9%</a:t>
                      </a:r>
                    </a:p>
                  </a:txBody>
                  <a:tcPr marL="9525" marR="9525" marT="9525" marB="0" anchor="b">
                    <a:lnL>
                      <a:noFill/>
                    </a:lnL>
                    <a:lnR>
                      <a:noFill/>
                    </a:lnR>
                    <a:lnT>
                      <a:noFill/>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032480969"/>
                  </a:ext>
                </a:extLst>
              </a:tr>
              <a:tr h="299134">
                <a:tc>
                  <a:txBody>
                    <a:bodyPr/>
                    <a:lstStyle/>
                    <a:p>
                      <a:pPr algn="l" fontAlgn="b"/>
                      <a:r>
                        <a:rPr lang="en-GB" sz="1100" b="0" i="0" u="none" strike="noStrike" noProof="0" dirty="0">
                          <a:solidFill>
                            <a:schemeClr val="tx1"/>
                          </a:solidFill>
                          <a:effectLst/>
                          <a:latin typeface="Calibri" panose="020F0502020204030204" pitchFamily="34" charset="0"/>
                        </a:rPr>
                        <a:t>        1 month</a:t>
                      </a:r>
                    </a:p>
                  </a:txBody>
                  <a:tcPr marL="9525" marR="9525" marT="9525" marB="0" anchor="b">
                    <a:lnL>
                      <a:noFill/>
                    </a:lnL>
                    <a:lnR>
                      <a:noFill/>
                    </a:lnR>
                    <a:lnT>
                      <a:noFill/>
                    </a:lnT>
                    <a:lnB>
                      <a:noFill/>
                    </a:lnB>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AEAAAA"/>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AEAAAA"/>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AEAAAA"/>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AEAAAA"/>
                    </a:solidFill>
                  </a:tcPr>
                </a:tc>
                <a:tc gridSpan="42">
                  <a:txBody>
                    <a:bodyPr/>
                    <a:lstStyle/>
                    <a:p>
                      <a:pPr algn="l" fontAlgn="b"/>
                      <a:r>
                        <a:rPr lang="en-GB" sz="1100" b="0" i="0" u="none" strike="noStrike" noProof="0" dirty="0">
                          <a:solidFill>
                            <a:srgbClr val="000000"/>
                          </a:solidFill>
                          <a:effectLst/>
                          <a:latin typeface="Calibri" panose="020F0502020204030204" pitchFamily="34" charset="0"/>
                        </a:rPr>
                        <a:t> 10,5%</a:t>
                      </a:r>
                    </a:p>
                  </a:txBody>
                  <a:tcPr marL="9525" marR="9525" marT="9525" marB="0" anchor="b">
                    <a:lnL>
                      <a:noFill/>
                    </a:lnL>
                    <a:lnR>
                      <a:noFill/>
                    </a:lnR>
                    <a:lnT>
                      <a:noFill/>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776725233"/>
                  </a:ext>
                </a:extLst>
              </a:tr>
              <a:tr h="299134">
                <a:tc>
                  <a:txBody>
                    <a:bodyPr/>
                    <a:lstStyle/>
                    <a:p>
                      <a:pPr algn="l" fontAlgn="b"/>
                      <a:r>
                        <a:rPr lang="en-GB" sz="1100" b="0" i="0" u="none" strike="noStrike" noProof="0" dirty="0">
                          <a:solidFill>
                            <a:srgbClr val="000000"/>
                          </a:solidFill>
                          <a:effectLst/>
                          <a:latin typeface="Calibri" panose="020F0502020204030204" pitchFamily="34" charset="0"/>
                        </a:rPr>
                        <a:t>         2 weeks</a:t>
                      </a:r>
                    </a:p>
                  </a:txBody>
                  <a:tcPr marL="9525" marR="9525" marT="9525" marB="0" anchor="b">
                    <a:lnL>
                      <a:noFill/>
                    </a:lnL>
                    <a:lnR>
                      <a:noFill/>
                    </a:lnR>
                    <a:lnT>
                      <a:noFill/>
                    </a:lnT>
                    <a:lnB>
                      <a:noFill/>
                    </a:lnB>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757171"/>
                    </a:solidFill>
                  </a:tcPr>
                </a:tc>
                <a:tc gridSpan="44">
                  <a:txBody>
                    <a:bodyPr/>
                    <a:lstStyle/>
                    <a:p>
                      <a:pPr algn="l" fontAlgn="b"/>
                      <a:r>
                        <a:rPr lang="en-GB" sz="1100" b="0" i="0" u="none" strike="noStrike" noProof="0" dirty="0">
                          <a:solidFill>
                            <a:srgbClr val="000000"/>
                          </a:solidFill>
                          <a:effectLst/>
                          <a:latin typeface="Calibri" panose="020F0502020204030204" pitchFamily="34" charset="0"/>
                        </a:rPr>
                        <a:t> 11,7%</a:t>
                      </a:r>
                    </a:p>
                  </a:txBody>
                  <a:tcPr marL="9525" marR="9525" marT="9525" marB="0" anchor="b">
                    <a:lnL>
                      <a:noFill/>
                    </a:lnL>
                    <a:lnR>
                      <a:noFill/>
                    </a:lnR>
                    <a:lnT>
                      <a:noFill/>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777376880"/>
                  </a:ext>
                </a:extLst>
              </a:tr>
              <a:tr h="299134">
                <a:tc>
                  <a:txBody>
                    <a:bodyPr/>
                    <a:lstStyle/>
                    <a:p>
                      <a:pPr algn="l" fontAlgn="b"/>
                      <a:r>
                        <a:rPr lang="en-GB" sz="1100" b="0" i="0" u="none" strike="noStrike" noProof="0" dirty="0">
                          <a:solidFill>
                            <a:srgbClr val="000000"/>
                          </a:solidFill>
                          <a:effectLst/>
                          <a:latin typeface="Calibri" panose="020F0502020204030204" pitchFamily="34" charset="0"/>
                        </a:rPr>
                        <a:t>          1 week</a:t>
                      </a:r>
                    </a:p>
                  </a:txBody>
                  <a:tcPr marL="9525" marR="9525" marT="9525" marB="0" anchor="b">
                    <a:lnL>
                      <a:noFill/>
                    </a:lnL>
                    <a:lnR>
                      <a:noFill/>
                    </a:lnR>
                    <a:lnT>
                      <a:noFill/>
                    </a:lnT>
                    <a:lnB>
                      <a:noFill/>
                    </a:lnB>
                  </a:tcPr>
                </a:tc>
                <a:tc>
                  <a:txBody>
                    <a:bodyPr/>
                    <a:lstStyle/>
                    <a:p>
                      <a:pPr algn="l" fontAlgn="b"/>
                      <a:r>
                        <a:rPr lang="en-GB" sz="11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404040"/>
                    </a:solidFill>
                  </a:tcPr>
                </a:tc>
                <a:tc gridSpan="45">
                  <a:txBody>
                    <a:bodyPr/>
                    <a:lstStyle/>
                    <a:p>
                      <a:pPr algn="l" fontAlgn="b"/>
                      <a:r>
                        <a:rPr lang="en-GB" sz="1100" b="0" i="0" u="none" strike="noStrike" noProof="0" dirty="0">
                          <a:solidFill>
                            <a:srgbClr val="000000"/>
                          </a:solidFill>
                          <a:effectLst/>
                          <a:latin typeface="Calibri" panose="020F0502020204030204" pitchFamily="34" charset="0"/>
                        </a:rPr>
                        <a:t>19,6%</a:t>
                      </a:r>
                    </a:p>
                  </a:txBody>
                  <a:tcPr marL="9525" marR="9525" marT="9525" marB="0" anchor="b">
                    <a:lnL>
                      <a:noFill/>
                    </a:lnL>
                    <a:lnR>
                      <a:noFill/>
                    </a:lnR>
                    <a:lnT>
                      <a:noFill/>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829652536"/>
                  </a:ext>
                </a:extLst>
              </a:tr>
              <a:tr h="299134">
                <a:tc>
                  <a:txBody>
                    <a:bodyPr/>
                    <a:lstStyle/>
                    <a:p>
                      <a:pPr algn="l" fontAlgn="b"/>
                      <a:r>
                        <a:rPr lang="en-GB" sz="1100" b="0" i="0" u="none" strike="noStrike" noProof="0" dirty="0">
                          <a:solidFill>
                            <a:srgbClr val="000000"/>
                          </a:solidFill>
                          <a:effectLst/>
                          <a:latin typeface="Calibri" panose="020F0502020204030204" pitchFamily="34" charset="0"/>
                        </a:rPr>
                        <a:t>          1 day</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gridSpan="46">
                  <a:txBody>
                    <a:bodyPr/>
                    <a:lstStyle/>
                    <a:p>
                      <a:pPr algn="l" fontAlgn="b"/>
                      <a:r>
                        <a:rPr lang="en-GB" sz="1100" b="0" i="0" u="none" strike="noStrike" noProof="0" dirty="0">
                          <a:solidFill>
                            <a:srgbClr val="000000"/>
                          </a:solidFill>
                          <a:effectLst/>
                          <a:latin typeface="Calibri" panose="020F0502020204030204" pitchFamily="34" charset="0"/>
                        </a:rPr>
                        <a:t> 17,0%</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964595273"/>
                  </a:ext>
                </a:extLst>
              </a:tr>
            </a:tbl>
          </a:graphicData>
        </a:graphic>
      </p:graphicFrame>
      <p:sp>
        <p:nvSpPr>
          <p:cNvPr id="8" name="Højre klammeparentes 7">
            <a:extLst>
              <a:ext uri="{FF2B5EF4-FFF2-40B4-BE49-F238E27FC236}">
                <a16:creationId xmlns:a16="http://schemas.microsoft.com/office/drawing/2014/main" id="{EAEC8DB5-A018-4852-A268-69ED39BDCC3F}"/>
              </a:ext>
            </a:extLst>
          </p:cNvPr>
          <p:cNvSpPr/>
          <p:nvPr/>
        </p:nvSpPr>
        <p:spPr>
          <a:xfrm>
            <a:off x="3873505" y="3651555"/>
            <a:ext cx="154598" cy="1495207"/>
          </a:xfrm>
          <a:prstGeom prst="rightBrace">
            <a:avLst/>
          </a:prstGeom>
          <a:ln w="158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felt 8">
            <a:extLst>
              <a:ext uri="{FF2B5EF4-FFF2-40B4-BE49-F238E27FC236}">
                <a16:creationId xmlns:a16="http://schemas.microsoft.com/office/drawing/2014/main" id="{CD3EED58-67FF-4A97-A32D-61FA7180190D}"/>
              </a:ext>
            </a:extLst>
          </p:cNvPr>
          <p:cNvSpPr txBox="1"/>
          <p:nvPr/>
        </p:nvSpPr>
        <p:spPr>
          <a:xfrm>
            <a:off x="4081443" y="4260658"/>
            <a:ext cx="85560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83,7%</a:t>
            </a:r>
          </a:p>
        </p:txBody>
      </p:sp>
      <p:sp>
        <p:nvSpPr>
          <p:cNvPr id="10" name="Højre klammeparentes 9">
            <a:extLst>
              <a:ext uri="{FF2B5EF4-FFF2-40B4-BE49-F238E27FC236}">
                <a16:creationId xmlns:a16="http://schemas.microsoft.com/office/drawing/2014/main" id="{C0B0E015-892E-4FF4-8658-5C52B7777CC5}"/>
              </a:ext>
            </a:extLst>
          </p:cNvPr>
          <p:cNvSpPr/>
          <p:nvPr/>
        </p:nvSpPr>
        <p:spPr>
          <a:xfrm>
            <a:off x="2646205" y="4271422"/>
            <a:ext cx="154598" cy="841050"/>
          </a:xfrm>
          <a:prstGeom prst="rightBrace">
            <a:avLst/>
          </a:prstGeom>
          <a:ln w="158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felt 10">
            <a:extLst>
              <a:ext uri="{FF2B5EF4-FFF2-40B4-BE49-F238E27FC236}">
                <a16:creationId xmlns:a16="http://schemas.microsoft.com/office/drawing/2014/main" id="{FECB1B0C-6137-4A48-BE35-1DF4F3883225}"/>
              </a:ext>
            </a:extLst>
          </p:cNvPr>
          <p:cNvSpPr txBox="1"/>
          <p:nvPr/>
        </p:nvSpPr>
        <p:spPr>
          <a:xfrm>
            <a:off x="2822564" y="4553447"/>
            <a:ext cx="85560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48,3%</a:t>
            </a:r>
          </a:p>
        </p:txBody>
      </p:sp>
      <p:sp>
        <p:nvSpPr>
          <p:cNvPr id="3" name="Tekstfelt 2">
            <a:extLst>
              <a:ext uri="{FF2B5EF4-FFF2-40B4-BE49-F238E27FC236}">
                <a16:creationId xmlns:a16="http://schemas.microsoft.com/office/drawing/2014/main" id="{A404F65A-3D40-440F-A614-1738083F45C5}"/>
              </a:ext>
            </a:extLst>
          </p:cNvPr>
          <p:cNvSpPr txBox="1"/>
          <p:nvPr/>
        </p:nvSpPr>
        <p:spPr>
          <a:xfrm>
            <a:off x="1074293" y="5378824"/>
            <a:ext cx="619787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da-DK"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Laurano</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a:t>
            </a:r>
            <a:r>
              <a:rPr kumimoji="0" lang="da-DK"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Looking</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Ahead</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Extending</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New </a:t>
            </a:r>
            <a:r>
              <a:rPr kumimoji="0" lang="da-DK"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Hiring</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Experience</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da-DK"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Achive</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Business </a:t>
            </a:r>
            <a:r>
              <a:rPr kumimoji="0" lang="da-DK"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Results</a:t>
            </a:r>
            <a:r>
              <a:rPr kumimoji="0" lang="da-DK"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Aberdeen Group 2014</a:t>
            </a:r>
          </a:p>
        </p:txBody>
      </p:sp>
    </p:spTree>
    <p:extLst>
      <p:ext uri="{BB962C8B-B14F-4D97-AF65-F5344CB8AC3E}">
        <p14:creationId xmlns:p14="http://schemas.microsoft.com/office/powerpoint/2010/main" val="737368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Lige pilforbindelse 11">
            <a:extLst>
              <a:ext uri="{FF2B5EF4-FFF2-40B4-BE49-F238E27FC236}">
                <a16:creationId xmlns:a16="http://schemas.microsoft.com/office/drawing/2014/main" id="{1F2C70B5-2022-4C32-9314-C9E85CF032E1}"/>
              </a:ext>
            </a:extLst>
          </p:cNvPr>
          <p:cNvCxnSpPr>
            <a:cxnSpLocks/>
          </p:cNvCxnSpPr>
          <p:nvPr/>
        </p:nvCxnSpPr>
        <p:spPr>
          <a:xfrm flipV="1">
            <a:off x="2796454" y="3210675"/>
            <a:ext cx="1" cy="2260563"/>
          </a:xfrm>
          <a:prstGeom prst="straightConnector1">
            <a:avLst/>
          </a:prstGeom>
          <a:ln w="317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itel 1">
            <a:extLst>
              <a:ext uri="{FF2B5EF4-FFF2-40B4-BE49-F238E27FC236}">
                <a16:creationId xmlns:a16="http://schemas.microsoft.com/office/drawing/2014/main" id="{44109F3A-453D-4C15-A51C-600AEF66B36B}"/>
              </a:ext>
            </a:extLst>
          </p:cNvPr>
          <p:cNvSpPr>
            <a:spLocks noGrp="1"/>
          </p:cNvSpPr>
          <p:nvPr>
            <p:ph type="title"/>
          </p:nvPr>
        </p:nvSpPr>
        <p:spPr>
          <a:xfrm>
            <a:off x="1106715" y="375591"/>
            <a:ext cx="5831967" cy="1325563"/>
          </a:xfrm>
        </p:spPr>
        <p:txBody>
          <a:bodyPr>
            <a:normAutofit/>
          </a:bodyPr>
          <a:lstStyle/>
          <a:p>
            <a:r>
              <a:rPr lang="en-GB" b="1" dirty="0">
                <a:latin typeface="Arial" panose="020B0604020202020204" pitchFamily="34" charset="0"/>
                <a:cs typeface="Arial" panose="020B0604020202020204" pitchFamily="34" charset="0"/>
              </a:rPr>
              <a:t>Time to performance</a:t>
            </a:r>
          </a:p>
        </p:txBody>
      </p:sp>
      <p:cxnSp>
        <p:nvCxnSpPr>
          <p:cNvPr id="5" name="Lige forbindelse 4">
            <a:extLst>
              <a:ext uri="{FF2B5EF4-FFF2-40B4-BE49-F238E27FC236}">
                <a16:creationId xmlns:a16="http://schemas.microsoft.com/office/drawing/2014/main" id="{DC535CDC-7F17-45C4-9E01-950232E8CE13}"/>
              </a:ext>
            </a:extLst>
          </p:cNvPr>
          <p:cNvCxnSpPr/>
          <p:nvPr/>
        </p:nvCxnSpPr>
        <p:spPr>
          <a:xfrm>
            <a:off x="1476082" y="2476163"/>
            <a:ext cx="0" cy="30021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Lige pilforbindelse 6">
            <a:extLst>
              <a:ext uri="{FF2B5EF4-FFF2-40B4-BE49-F238E27FC236}">
                <a16:creationId xmlns:a16="http://schemas.microsoft.com/office/drawing/2014/main" id="{D7D9D08F-76D3-433F-AF8C-711495F3F6B4}"/>
              </a:ext>
            </a:extLst>
          </p:cNvPr>
          <p:cNvCxnSpPr>
            <a:cxnSpLocks/>
          </p:cNvCxnSpPr>
          <p:nvPr/>
        </p:nvCxnSpPr>
        <p:spPr>
          <a:xfrm flipV="1">
            <a:off x="1476082" y="3972185"/>
            <a:ext cx="4233155" cy="2528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3C16D389-75DE-47CC-8A98-6B975D84D440}"/>
              </a:ext>
            </a:extLst>
          </p:cNvPr>
          <p:cNvSpPr txBox="1"/>
          <p:nvPr/>
        </p:nvSpPr>
        <p:spPr>
          <a:xfrm>
            <a:off x="1720475" y="4018500"/>
            <a:ext cx="40494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1      2      3      4     5      6      7      8          </a:t>
            </a:r>
          </a:p>
        </p:txBody>
      </p:sp>
      <p:sp>
        <p:nvSpPr>
          <p:cNvPr id="14" name="Rektangel 13">
            <a:extLst>
              <a:ext uri="{FF2B5EF4-FFF2-40B4-BE49-F238E27FC236}">
                <a16:creationId xmlns:a16="http://schemas.microsoft.com/office/drawing/2014/main" id="{5DE47545-A07D-407C-88B0-3AB8F9E8402C}"/>
              </a:ext>
            </a:extLst>
          </p:cNvPr>
          <p:cNvSpPr/>
          <p:nvPr/>
        </p:nvSpPr>
        <p:spPr>
          <a:xfrm>
            <a:off x="1476083" y="2996774"/>
            <a:ext cx="1320372" cy="21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kstfelt 14">
            <a:extLst>
              <a:ext uri="{FF2B5EF4-FFF2-40B4-BE49-F238E27FC236}">
                <a16:creationId xmlns:a16="http://schemas.microsoft.com/office/drawing/2014/main" id="{81D0913A-9347-4E26-A833-1D78EF0B5760}"/>
              </a:ext>
            </a:extLst>
          </p:cNvPr>
          <p:cNvSpPr txBox="1"/>
          <p:nvPr/>
        </p:nvSpPr>
        <p:spPr>
          <a:xfrm>
            <a:off x="1140171" y="1802834"/>
            <a:ext cx="11006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Contribution to the company</a:t>
            </a:r>
          </a:p>
        </p:txBody>
      </p:sp>
      <p:sp>
        <p:nvSpPr>
          <p:cNvPr id="19" name="Kombinationstegning: figur 18">
            <a:extLst>
              <a:ext uri="{FF2B5EF4-FFF2-40B4-BE49-F238E27FC236}">
                <a16:creationId xmlns:a16="http://schemas.microsoft.com/office/drawing/2014/main" id="{F609E11E-72AF-4F7D-9BFD-DD972CA1EE33}"/>
              </a:ext>
            </a:extLst>
          </p:cNvPr>
          <p:cNvSpPr/>
          <p:nvPr/>
        </p:nvSpPr>
        <p:spPr>
          <a:xfrm>
            <a:off x="1690487" y="2476163"/>
            <a:ext cx="3865069" cy="2809973"/>
          </a:xfrm>
          <a:custGeom>
            <a:avLst/>
            <a:gdLst>
              <a:gd name="connsiteX0" fmla="*/ 0 w 4525896"/>
              <a:gd name="connsiteY0" fmla="*/ 2681727 h 2857981"/>
              <a:gd name="connsiteX1" fmla="*/ 614723 w 4525896"/>
              <a:gd name="connsiteY1" fmla="*/ 2835408 h 2857981"/>
              <a:gd name="connsiteX2" fmla="*/ 1237130 w 4525896"/>
              <a:gd name="connsiteY2" fmla="*/ 2812356 h 2857981"/>
              <a:gd name="connsiteX3" fmla="*/ 2228370 w 4525896"/>
              <a:gd name="connsiteY3" fmla="*/ 2420470 h 2857981"/>
              <a:gd name="connsiteX4" fmla="*/ 3258031 w 4525896"/>
              <a:gd name="connsiteY4" fmla="*/ 1529122 h 2857981"/>
              <a:gd name="connsiteX5" fmla="*/ 4525896 w 4525896"/>
              <a:gd name="connsiteY5" fmla="*/ 0 h 285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5896" h="2857981">
                <a:moveTo>
                  <a:pt x="0" y="2681727"/>
                </a:moveTo>
                <a:cubicBezTo>
                  <a:pt x="204267" y="2747681"/>
                  <a:pt x="408535" y="2813636"/>
                  <a:pt x="614723" y="2835408"/>
                </a:cubicBezTo>
                <a:cubicBezTo>
                  <a:pt x="820911" y="2857180"/>
                  <a:pt x="968189" y="2881512"/>
                  <a:pt x="1237130" y="2812356"/>
                </a:cubicBezTo>
                <a:cubicBezTo>
                  <a:pt x="1506071" y="2743200"/>
                  <a:pt x="1891553" y="2634342"/>
                  <a:pt x="2228370" y="2420470"/>
                </a:cubicBezTo>
                <a:cubicBezTo>
                  <a:pt x="2565187" y="2206598"/>
                  <a:pt x="2875110" y="1932534"/>
                  <a:pt x="3258031" y="1529122"/>
                </a:cubicBezTo>
                <a:cubicBezTo>
                  <a:pt x="3640952" y="1125710"/>
                  <a:pt x="4083424" y="562855"/>
                  <a:pt x="4525896"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Lige pilforbindelse 20">
            <a:extLst>
              <a:ext uri="{FF2B5EF4-FFF2-40B4-BE49-F238E27FC236}">
                <a16:creationId xmlns:a16="http://schemas.microsoft.com/office/drawing/2014/main" id="{92B9C2AA-AE67-4A5F-B7EC-C445D14262FC}"/>
              </a:ext>
            </a:extLst>
          </p:cNvPr>
          <p:cNvCxnSpPr>
            <a:cxnSpLocks/>
            <a:stCxn id="24" idx="2"/>
          </p:cNvCxnSpPr>
          <p:nvPr/>
        </p:nvCxnSpPr>
        <p:spPr>
          <a:xfrm>
            <a:off x="4439557" y="2449165"/>
            <a:ext cx="0" cy="1523020"/>
          </a:xfrm>
          <a:prstGeom prst="straightConnector1">
            <a:avLst/>
          </a:prstGeom>
          <a:ln w="317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kstfelt 23">
            <a:extLst>
              <a:ext uri="{FF2B5EF4-FFF2-40B4-BE49-F238E27FC236}">
                <a16:creationId xmlns:a16="http://schemas.microsoft.com/office/drawing/2014/main" id="{F305A23C-E9DF-4470-BAC7-301BD77AEE01}"/>
              </a:ext>
            </a:extLst>
          </p:cNvPr>
          <p:cNvSpPr txBox="1"/>
          <p:nvPr/>
        </p:nvSpPr>
        <p:spPr>
          <a:xfrm>
            <a:off x="3889241" y="2172166"/>
            <a:ext cx="110063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Break even</a:t>
            </a:r>
          </a:p>
        </p:txBody>
      </p:sp>
      <p:sp>
        <p:nvSpPr>
          <p:cNvPr id="26" name="Tekstfelt 25">
            <a:extLst>
              <a:ext uri="{FF2B5EF4-FFF2-40B4-BE49-F238E27FC236}">
                <a16:creationId xmlns:a16="http://schemas.microsoft.com/office/drawing/2014/main" id="{BFE2526F-83C8-4CB0-8A34-AA20D435F70F}"/>
              </a:ext>
            </a:extLst>
          </p:cNvPr>
          <p:cNvSpPr txBox="1"/>
          <p:nvPr/>
        </p:nvSpPr>
        <p:spPr>
          <a:xfrm>
            <a:off x="5720933" y="3753993"/>
            <a:ext cx="14777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Months from date of employment</a:t>
            </a:r>
            <a:endParaRPr kumimoji="0" lang="da-DK"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kstfelt 27">
            <a:extLst>
              <a:ext uri="{FF2B5EF4-FFF2-40B4-BE49-F238E27FC236}">
                <a16:creationId xmlns:a16="http://schemas.microsoft.com/office/drawing/2014/main" id="{6D83E00E-87DE-4E07-AAEE-212706AAD52C}"/>
              </a:ext>
            </a:extLst>
          </p:cNvPr>
          <p:cNvSpPr txBox="1"/>
          <p:nvPr/>
        </p:nvSpPr>
        <p:spPr>
          <a:xfrm>
            <a:off x="1591261" y="5550643"/>
            <a:ext cx="284829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Average onboarding period</a:t>
            </a:r>
          </a:p>
        </p:txBody>
      </p:sp>
      <p:pic>
        <p:nvPicPr>
          <p:cNvPr id="29" name="Billede 28">
            <a:extLst>
              <a:ext uri="{FF2B5EF4-FFF2-40B4-BE49-F238E27FC236}">
                <a16:creationId xmlns:a16="http://schemas.microsoft.com/office/drawing/2014/main" id="{8C292EB0-21B4-48F7-9ED9-D2A3B52CC143}"/>
              </a:ext>
            </a:extLst>
          </p:cNvPr>
          <p:cNvPicPr>
            <a:picLocks noChangeAspect="1"/>
          </p:cNvPicPr>
          <p:nvPr/>
        </p:nvPicPr>
        <p:blipFill>
          <a:blip r:embed="rId2"/>
          <a:stretch>
            <a:fillRect/>
          </a:stretch>
        </p:blipFill>
        <p:spPr>
          <a:xfrm>
            <a:off x="5459412" y="1703426"/>
            <a:ext cx="1081189" cy="1113625"/>
          </a:xfrm>
          <a:prstGeom prst="rect">
            <a:avLst/>
          </a:prstGeom>
        </p:spPr>
      </p:pic>
    </p:spTree>
    <p:extLst>
      <p:ext uri="{BB962C8B-B14F-4D97-AF65-F5344CB8AC3E}">
        <p14:creationId xmlns:p14="http://schemas.microsoft.com/office/powerpoint/2010/main" val="374103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523460" y="414972"/>
            <a:ext cx="7630353"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Onboarding and induction program </a:t>
            </a:r>
          </a:p>
        </p:txBody>
      </p:sp>
      <p:sp>
        <p:nvSpPr>
          <p:cNvPr id="8" name="Tekstfelt 7">
            <a:extLst>
              <a:ext uri="{FF2B5EF4-FFF2-40B4-BE49-F238E27FC236}">
                <a16:creationId xmlns:a16="http://schemas.microsoft.com/office/drawing/2014/main" id="{81BBFD04-6755-496C-ACE2-58AE304EED16}"/>
              </a:ext>
            </a:extLst>
          </p:cNvPr>
          <p:cNvSpPr txBox="1"/>
          <p:nvPr/>
        </p:nvSpPr>
        <p:spPr>
          <a:xfrm>
            <a:off x="523460" y="1283865"/>
            <a:ext cx="7439025"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Joining the company also serves to get to know the company's values, the usual behavioral repertoire and the attitude of managers and colleagues. This socialization phase is used by the company as well as by employees to test the stability of the psychological employment contract</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AEA3421B-5875-466B-B5F5-22C20FAF6A7A}"/>
              </a:ext>
            </a:extLst>
          </p:cNvPr>
          <p:cNvSpPr txBox="1"/>
          <p:nvPr/>
        </p:nvSpPr>
        <p:spPr>
          <a:xfrm>
            <a:off x="523460" y="2472710"/>
            <a:ext cx="5172075" cy="3970318"/>
          </a:xfrm>
          <a:prstGeom prst="rect">
            <a:avLst/>
          </a:prstGeom>
          <a:solidFill>
            <a:schemeClr val="accent1">
              <a:lumMod val="60000"/>
              <a:lumOff val="4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tasks, it makes sense to have a workable plan: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Onboarding checklist and responsible person.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Introduction manual, mentors, regular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feedback with supervisor and mentor (What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good? Where is the need for improvement?).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Attentive conversations to explore mood.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and subsequent appreciative annual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dialogues for development wishes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perspectives.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complete onboarding and induction process must be understood as a significant investment in the future.</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56173244-1B5C-4D50-9840-E4349605247C}"/>
              </a:ext>
            </a:extLst>
          </p:cNvPr>
          <p:cNvSpPr txBox="1"/>
          <p:nvPr/>
        </p:nvSpPr>
        <p:spPr>
          <a:xfrm>
            <a:off x="5850395" y="2472710"/>
            <a:ext cx="2747732" cy="3970318"/>
          </a:xfrm>
          <a:prstGeom prst="rect">
            <a:avLst/>
          </a:prstGeom>
          <a:solidFill>
            <a:schemeClr val="accent1">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 is possible. You can use an e-book or pdf and a variety of internal communication channels to reach your employees.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Videos and workshops are also possible to include.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full software solution could be hierology.com. With this software solution, you can capture critical hiring materials during the interview process while starting new hires with an onboarding program they can complete online before their start date. Other options are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Freshteam</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Personio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Userlane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Wrike or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Newired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8314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1">
            <a:extLst>
              <a:ext uri="{FF2B5EF4-FFF2-40B4-BE49-F238E27FC236}">
                <a16:creationId xmlns:a16="http://schemas.microsoft.com/office/drawing/2014/main" id="{94C23F31-7BAA-456F-8EB3-7A4824AC0CD0}"/>
              </a:ext>
            </a:extLst>
          </p:cNvPr>
          <p:cNvSpPr txBox="1">
            <a:spLocks/>
          </p:cNvSpPr>
          <p:nvPr/>
        </p:nvSpPr>
        <p:spPr>
          <a:xfrm>
            <a:off x="394554" y="466578"/>
            <a:ext cx="8354891"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Light" panose="020F0302020204030204"/>
                <a:ea typeface="+mj-ea"/>
                <a:cs typeface="+mj-cs"/>
              </a:rPr>
              <a:t>Hackman &amp; Oldham’s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Light" panose="020F0302020204030204"/>
                <a:ea typeface="+mj-ea"/>
                <a:cs typeface="+mj-cs"/>
              </a:rPr>
              <a:t>Job characteristics </a:t>
            </a:r>
          </a:p>
        </p:txBody>
      </p:sp>
      <p:cxnSp>
        <p:nvCxnSpPr>
          <p:cNvPr id="10"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Billede 1" descr="Billedresultat for jobegenskabsmodellen">
            <a:extLst>
              <a:ext uri="{FF2B5EF4-FFF2-40B4-BE49-F238E27FC236}">
                <a16:creationId xmlns:a16="http://schemas.microsoft.com/office/drawing/2014/main" id="{63A9F3F0-E61C-4D24-891F-4C64B4A0C57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52652" y="2509911"/>
            <a:ext cx="7797371" cy="3997637"/>
          </a:xfrm>
          <a:prstGeom prst="rect">
            <a:avLst/>
          </a:prstGeom>
          <a:noFill/>
        </p:spPr>
      </p:pic>
      <p:sp>
        <p:nvSpPr>
          <p:cNvPr id="4" name="Tekstfelt 3">
            <a:extLst>
              <a:ext uri="{FF2B5EF4-FFF2-40B4-BE49-F238E27FC236}">
                <a16:creationId xmlns:a16="http://schemas.microsoft.com/office/drawing/2014/main" id="{F06D6887-19EC-416D-8C44-704A46036516}"/>
              </a:ext>
            </a:extLst>
          </p:cNvPr>
          <p:cNvSpPr txBox="1"/>
          <p:nvPr/>
        </p:nvSpPr>
        <p:spPr>
          <a:xfrm>
            <a:off x="855234" y="2635624"/>
            <a:ext cx="1333948" cy="276999"/>
          </a:xfrm>
          <a:prstGeom prst="rect">
            <a:avLst/>
          </a:prstGeom>
          <a:solidFill>
            <a:srgbClr val="DAEEF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properties</a:t>
            </a:r>
          </a:p>
        </p:txBody>
      </p:sp>
      <p:sp>
        <p:nvSpPr>
          <p:cNvPr id="5" name="Tekstfelt 4">
            <a:extLst>
              <a:ext uri="{FF2B5EF4-FFF2-40B4-BE49-F238E27FC236}">
                <a16:creationId xmlns:a16="http://schemas.microsoft.com/office/drawing/2014/main" id="{4BE844A1-29C0-4DE0-80AC-33C7F6F76D2E}"/>
              </a:ext>
            </a:extLst>
          </p:cNvPr>
          <p:cNvSpPr txBox="1"/>
          <p:nvPr/>
        </p:nvSpPr>
        <p:spPr>
          <a:xfrm>
            <a:off x="855234" y="3186591"/>
            <a:ext cx="1452282" cy="1015663"/>
          </a:xfrm>
          <a:prstGeom prst="rect">
            <a:avLst/>
          </a:prstGeom>
          <a:solidFill>
            <a:srgbClr val="8DB3E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Variety of skills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Identity of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assignment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significance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 assignment</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kstfelt 6">
            <a:extLst>
              <a:ext uri="{FF2B5EF4-FFF2-40B4-BE49-F238E27FC236}">
                <a16:creationId xmlns:a16="http://schemas.microsoft.com/office/drawing/2014/main" id="{2878F0A2-3BAD-405A-9526-E18995D9AFC2}"/>
              </a:ext>
            </a:extLst>
          </p:cNvPr>
          <p:cNvSpPr txBox="1"/>
          <p:nvPr/>
        </p:nvSpPr>
        <p:spPr>
          <a:xfrm>
            <a:off x="855234" y="4370229"/>
            <a:ext cx="1113415" cy="276999"/>
          </a:xfrm>
          <a:prstGeom prst="rect">
            <a:avLst/>
          </a:prstGeom>
          <a:solidFill>
            <a:srgbClr val="8DB3E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Autonomy</a:t>
            </a:r>
          </a:p>
        </p:txBody>
      </p:sp>
      <p:sp>
        <p:nvSpPr>
          <p:cNvPr id="11" name="Tekstfelt 10">
            <a:extLst>
              <a:ext uri="{FF2B5EF4-FFF2-40B4-BE49-F238E27FC236}">
                <a16:creationId xmlns:a16="http://schemas.microsoft.com/office/drawing/2014/main" id="{F23AADA1-96B8-427A-B18C-C2FA29204C8C}"/>
              </a:ext>
            </a:extLst>
          </p:cNvPr>
          <p:cNvSpPr txBox="1"/>
          <p:nvPr/>
        </p:nvSpPr>
        <p:spPr>
          <a:xfrm>
            <a:off x="855234" y="4993914"/>
            <a:ext cx="1113415" cy="276999"/>
          </a:xfrm>
          <a:prstGeom prst="rect">
            <a:avLst/>
          </a:prstGeom>
          <a:solidFill>
            <a:srgbClr val="8DB3E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Feedback</a:t>
            </a:r>
          </a:p>
        </p:txBody>
      </p:sp>
      <p:sp>
        <p:nvSpPr>
          <p:cNvPr id="9" name="Tekstfelt 8">
            <a:extLst>
              <a:ext uri="{FF2B5EF4-FFF2-40B4-BE49-F238E27FC236}">
                <a16:creationId xmlns:a16="http://schemas.microsoft.com/office/drawing/2014/main" id="{4713EBDF-E47A-487D-B865-EB0CBE847B65}"/>
              </a:ext>
            </a:extLst>
          </p:cNvPr>
          <p:cNvSpPr txBox="1"/>
          <p:nvPr/>
        </p:nvSpPr>
        <p:spPr>
          <a:xfrm>
            <a:off x="3684857" y="2619948"/>
            <a:ext cx="1613647" cy="461665"/>
          </a:xfrm>
          <a:prstGeom prst="rect">
            <a:avLst/>
          </a:prstGeom>
          <a:solidFill>
            <a:srgbClr val="FDE9D9"/>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Critical </a:t>
            </a:r>
            <a:r>
              <a:rPr kumimoji="0" lang="da-DK"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psychological</a:t>
            </a: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states</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BBFACD48-FA40-496B-A1BE-EC198A3C84E0}"/>
              </a:ext>
            </a:extLst>
          </p:cNvPr>
          <p:cNvSpPr txBox="1"/>
          <p:nvPr/>
        </p:nvSpPr>
        <p:spPr>
          <a:xfrm>
            <a:off x="3700631" y="3429000"/>
            <a:ext cx="1613647" cy="461665"/>
          </a:xfrm>
          <a:prstGeom prst="rect">
            <a:avLst/>
          </a:prstGeom>
          <a:solidFill>
            <a:srgbClr val="FABF8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Experience of meaningful work</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kstfelt 12">
            <a:extLst>
              <a:ext uri="{FF2B5EF4-FFF2-40B4-BE49-F238E27FC236}">
                <a16:creationId xmlns:a16="http://schemas.microsoft.com/office/drawing/2014/main" id="{366BD866-3395-49E5-BC5B-4917278C3133}"/>
              </a:ext>
            </a:extLst>
          </p:cNvPr>
          <p:cNvSpPr txBox="1"/>
          <p:nvPr/>
        </p:nvSpPr>
        <p:spPr>
          <a:xfrm>
            <a:off x="3700630" y="4047063"/>
            <a:ext cx="1613647" cy="646331"/>
          </a:xfrm>
          <a:prstGeom prst="rect">
            <a:avLst/>
          </a:prstGeom>
          <a:solidFill>
            <a:srgbClr val="FABF8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Experience of responsibility for the result</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kstfelt 13">
            <a:extLst>
              <a:ext uri="{FF2B5EF4-FFF2-40B4-BE49-F238E27FC236}">
                <a16:creationId xmlns:a16="http://schemas.microsoft.com/office/drawing/2014/main" id="{20FBAB53-AA6C-4EB3-B1D0-A994E678E24D}"/>
              </a:ext>
            </a:extLst>
          </p:cNvPr>
          <p:cNvSpPr txBox="1"/>
          <p:nvPr/>
        </p:nvSpPr>
        <p:spPr>
          <a:xfrm>
            <a:off x="3700630" y="4716914"/>
            <a:ext cx="1538343" cy="830997"/>
          </a:xfrm>
          <a:prstGeom prst="rect">
            <a:avLst/>
          </a:prstGeom>
          <a:solidFill>
            <a:srgbClr val="FABF8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Knowledge of the current results for the execution of the work</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kstfelt 14">
            <a:extLst>
              <a:ext uri="{FF2B5EF4-FFF2-40B4-BE49-F238E27FC236}">
                <a16:creationId xmlns:a16="http://schemas.microsoft.com/office/drawing/2014/main" id="{7840FFBC-22DC-42E4-BC0F-8270DBC1D696}"/>
              </a:ext>
            </a:extLst>
          </p:cNvPr>
          <p:cNvSpPr txBox="1"/>
          <p:nvPr/>
        </p:nvSpPr>
        <p:spPr>
          <a:xfrm>
            <a:off x="6745043" y="3345457"/>
            <a:ext cx="1613647" cy="646331"/>
          </a:xfrm>
          <a:prstGeom prst="rect">
            <a:avLst/>
          </a:prstGeom>
          <a:solidFill>
            <a:srgbClr val="C2D6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work motivation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quality workmanship</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kstfelt 15">
            <a:extLst>
              <a:ext uri="{FF2B5EF4-FFF2-40B4-BE49-F238E27FC236}">
                <a16:creationId xmlns:a16="http://schemas.microsoft.com/office/drawing/2014/main" id="{0E5F1DEB-72FC-4F45-A1BE-C711BA4C45A9}"/>
              </a:ext>
            </a:extLst>
          </p:cNvPr>
          <p:cNvSpPr txBox="1"/>
          <p:nvPr/>
        </p:nvSpPr>
        <p:spPr>
          <a:xfrm>
            <a:off x="6782696" y="4232231"/>
            <a:ext cx="1538343" cy="461665"/>
          </a:xfrm>
          <a:prstGeom prst="rect">
            <a:avLst/>
          </a:prstGeom>
          <a:solidFill>
            <a:srgbClr val="C2D6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satisfaction with the work</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kstfelt 16">
            <a:extLst>
              <a:ext uri="{FF2B5EF4-FFF2-40B4-BE49-F238E27FC236}">
                <a16:creationId xmlns:a16="http://schemas.microsoft.com/office/drawing/2014/main" id="{1DD0CD1C-F689-44BE-B2D1-008CFB296EE7}"/>
              </a:ext>
            </a:extLst>
          </p:cNvPr>
          <p:cNvSpPr txBox="1"/>
          <p:nvPr/>
        </p:nvSpPr>
        <p:spPr>
          <a:xfrm>
            <a:off x="6804211" y="4947704"/>
            <a:ext cx="1516828" cy="461665"/>
          </a:xfrm>
          <a:prstGeom prst="rect">
            <a:avLst/>
          </a:prstGeom>
          <a:solidFill>
            <a:srgbClr val="C2D6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 </a:t>
            </a:r>
            <a:r>
              <a:rPr kumimoji="0" lang="da-DK"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sickness</a:t>
            </a: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absence</a:t>
            </a:r>
          </a:p>
        </p:txBody>
      </p:sp>
      <p:sp>
        <p:nvSpPr>
          <p:cNvPr id="18" name="Tekstfelt 17">
            <a:extLst>
              <a:ext uri="{FF2B5EF4-FFF2-40B4-BE49-F238E27FC236}">
                <a16:creationId xmlns:a16="http://schemas.microsoft.com/office/drawing/2014/main" id="{5D581512-A533-4003-B444-F81D19E1C5FF}"/>
              </a:ext>
            </a:extLst>
          </p:cNvPr>
          <p:cNvSpPr txBox="1"/>
          <p:nvPr/>
        </p:nvSpPr>
        <p:spPr>
          <a:xfrm>
            <a:off x="2998573" y="5747378"/>
            <a:ext cx="2986216" cy="738664"/>
          </a:xfrm>
          <a:prstGeom prst="rect">
            <a:avLst/>
          </a:prstGeom>
          <a:solidFill>
            <a:srgbClr val="C6D9F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strength of the employee's development needs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Personal challenges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performance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Challenging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kstfelt 20">
            <a:extLst>
              <a:ext uri="{FF2B5EF4-FFF2-40B4-BE49-F238E27FC236}">
                <a16:creationId xmlns:a16="http://schemas.microsoft.com/office/drawing/2014/main" id="{95BB49ED-C016-4B72-862E-4C95D5AE6B69}"/>
              </a:ext>
            </a:extLst>
          </p:cNvPr>
          <p:cNvSpPr txBox="1"/>
          <p:nvPr/>
        </p:nvSpPr>
        <p:spPr>
          <a:xfrm>
            <a:off x="6782696" y="2623298"/>
            <a:ext cx="1543721" cy="461665"/>
          </a:xfrm>
          <a:prstGeom prst="rect">
            <a:avLst/>
          </a:prstGeom>
          <a:solidFill>
            <a:srgbClr val="EAF1DD"/>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 consequences</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6011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BA9787-7FD7-48A6-8E79-EC28A9237786}"/>
              </a:ext>
            </a:extLst>
          </p:cNvPr>
          <p:cNvSpPr txBox="1">
            <a:spLocks/>
          </p:cNvSpPr>
          <p:nvPr/>
        </p:nvSpPr>
        <p:spPr>
          <a:xfrm>
            <a:off x="502307" y="551793"/>
            <a:ext cx="8552242" cy="477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rPr>
              <a:t>Meeting with the "director"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rPr>
              <a:t> </a:t>
            </a:r>
          </a:p>
        </p:txBody>
      </p:sp>
      <p:sp>
        <p:nvSpPr>
          <p:cNvPr id="4" name="Tekstfelt 3">
            <a:extLst>
              <a:ext uri="{FF2B5EF4-FFF2-40B4-BE49-F238E27FC236}">
                <a16:creationId xmlns:a16="http://schemas.microsoft.com/office/drawing/2014/main" id="{5B452E1A-55BD-470E-9C37-80891B7469EF}"/>
              </a:ext>
            </a:extLst>
          </p:cNvPr>
          <p:cNvSpPr txBox="1"/>
          <p:nvPr/>
        </p:nvSpPr>
        <p:spPr>
          <a:xfrm>
            <a:off x="502308" y="1418363"/>
            <a:ext cx="2963007"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Why?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How?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When?</a:t>
            </a:r>
          </a:p>
        </p:txBody>
      </p:sp>
      <p:pic>
        <p:nvPicPr>
          <p:cNvPr id="6" name="Grafik 14" descr="Et billede, der indeholder person.&#10;&#10;Automatisk genereret beskrivelse">
            <a:extLst>
              <a:ext uri="{FF2B5EF4-FFF2-40B4-BE49-F238E27FC236}">
                <a16:creationId xmlns:a16="http://schemas.microsoft.com/office/drawing/2014/main" id="{3C9BAC34-CDD9-4678-B368-AD1115E0475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2730" y="3542021"/>
            <a:ext cx="3558540" cy="2064385"/>
          </a:xfrm>
          <a:prstGeom prst="rect">
            <a:avLst/>
          </a:prstGeom>
          <a:noFill/>
          <a:ln>
            <a:noFill/>
          </a:ln>
        </p:spPr>
      </p:pic>
      <p:sp>
        <p:nvSpPr>
          <p:cNvPr id="8" name="Tekstfelt 7">
            <a:extLst>
              <a:ext uri="{FF2B5EF4-FFF2-40B4-BE49-F238E27FC236}">
                <a16:creationId xmlns:a16="http://schemas.microsoft.com/office/drawing/2014/main" id="{25C4DEC1-B46F-45B4-BD75-8A7FBE60617E}"/>
              </a:ext>
            </a:extLst>
          </p:cNvPr>
          <p:cNvSpPr txBox="1"/>
          <p:nvPr/>
        </p:nvSpPr>
        <p:spPr>
          <a:xfrm>
            <a:off x="5088478" y="1513423"/>
            <a:ext cx="3886173"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Tip:</a:t>
            </a:r>
            <a:r>
              <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there is no time for a personal meeting with the director, start with a short but engaging video message from the CEO or owner could be a good starting point for the introductory plan.</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ktangel 8">
            <a:extLst>
              <a:ext uri="{FF2B5EF4-FFF2-40B4-BE49-F238E27FC236}">
                <a16:creationId xmlns:a16="http://schemas.microsoft.com/office/drawing/2014/main" id="{50E3D4CF-59E2-4D12-AEC2-1DB9E8AB3106}"/>
              </a:ext>
            </a:extLst>
          </p:cNvPr>
          <p:cNvSpPr/>
          <p:nvPr/>
        </p:nvSpPr>
        <p:spPr>
          <a:xfrm>
            <a:off x="5088478" y="1513423"/>
            <a:ext cx="3807044" cy="42214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illede 9">
            <a:extLst>
              <a:ext uri="{FF2B5EF4-FFF2-40B4-BE49-F238E27FC236}">
                <a16:creationId xmlns:a16="http://schemas.microsoft.com/office/drawing/2014/main" id="{494685A4-3FD1-46A6-B18C-9197F5391DF1}"/>
              </a:ext>
            </a:extLst>
          </p:cNvPr>
          <p:cNvPicPr>
            <a:picLocks noChangeAspect="1"/>
          </p:cNvPicPr>
          <p:nvPr/>
        </p:nvPicPr>
        <p:blipFill>
          <a:blip r:embed="rId3"/>
          <a:stretch>
            <a:fillRect/>
          </a:stretch>
        </p:blipFill>
        <p:spPr>
          <a:xfrm>
            <a:off x="502307" y="3930754"/>
            <a:ext cx="4241880" cy="2375453"/>
          </a:xfrm>
          <a:prstGeom prst="rect">
            <a:avLst/>
          </a:prstGeom>
        </p:spPr>
      </p:pic>
    </p:spTree>
    <p:extLst>
      <p:ext uri="{BB962C8B-B14F-4D97-AF65-F5344CB8AC3E}">
        <p14:creationId xmlns:p14="http://schemas.microsoft.com/office/powerpoint/2010/main" val="3550518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119BD-DAB8-42A1-8C4F-095AAD59E337}"/>
              </a:ext>
            </a:extLst>
          </p:cNvPr>
          <p:cNvSpPr>
            <a:spLocks noGrp="1"/>
          </p:cNvSpPr>
          <p:nvPr>
            <p:ph type="title"/>
          </p:nvPr>
        </p:nvSpPr>
        <p:spPr/>
        <p:txBody>
          <a:bodyPr>
            <a:normAutofit fontScale="90000"/>
          </a:bodyPr>
          <a:lstStyle/>
          <a:p>
            <a:r>
              <a:rPr lang="en-US" sz="3200" b="1" dirty="0">
                <a:latin typeface="Arial" panose="020B0604020202020204" pitchFamily="34" charset="0"/>
                <a:cs typeface="Arial" panose="020B0604020202020204" pitchFamily="34" charset="0"/>
              </a:rPr>
              <a:t>Case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Job and Person profile 
</a:t>
            </a:r>
            <a:endParaRPr lang="da-DK" dirty="0">
              <a:latin typeface="Arial" panose="020B060402020202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E015FD87-B410-454E-BA3A-A688D6477076}"/>
              </a:ext>
            </a:extLst>
          </p:cNvPr>
          <p:cNvSpPr txBox="1"/>
          <p:nvPr/>
        </p:nvSpPr>
        <p:spPr>
          <a:xfrm>
            <a:off x="722377" y="2496312"/>
            <a:ext cx="3593592"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point form, you must prepare a job profile and personal profile of the position of skilled joiner for your carpentry business.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description of your company is attached as an annex.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Billede 4">
            <a:extLst>
              <a:ext uri="{FF2B5EF4-FFF2-40B4-BE49-F238E27FC236}">
                <a16:creationId xmlns:a16="http://schemas.microsoft.com/office/drawing/2014/main" id="{E96C4E56-E183-4CAC-A284-6AF568313ED5}"/>
              </a:ext>
            </a:extLst>
          </p:cNvPr>
          <p:cNvPicPr>
            <a:picLocks noChangeAspect="1"/>
          </p:cNvPicPr>
          <p:nvPr/>
        </p:nvPicPr>
        <p:blipFill>
          <a:blip r:embed="rId2"/>
          <a:stretch>
            <a:fillRect/>
          </a:stretch>
        </p:blipFill>
        <p:spPr>
          <a:xfrm>
            <a:off x="4917186" y="2564892"/>
            <a:ext cx="2857500" cy="1600200"/>
          </a:xfrm>
          <a:prstGeom prst="rect">
            <a:avLst/>
          </a:prstGeom>
        </p:spPr>
      </p:pic>
      <p:pic>
        <p:nvPicPr>
          <p:cNvPr id="6" name="Billede 5">
            <a:extLst>
              <a:ext uri="{FF2B5EF4-FFF2-40B4-BE49-F238E27FC236}">
                <a16:creationId xmlns:a16="http://schemas.microsoft.com/office/drawing/2014/main" id="{CC2E2771-41A2-470C-B6FB-C1D2423B26F9}"/>
              </a:ext>
            </a:extLst>
          </p:cNvPr>
          <p:cNvPicPr>
            <a:picLocks noChangeAspect="1"/>
          </p:cNvPicPr>
          <p:nvPr/>
        </p:nvPicPr>
        <p:blipFill>
          <a:blip r:embed="rId3"/>
          <a:stretch>
            <a:fillRect/>
          </a:stretch>
        </p:blipFill>
        <p:spPr>
          <a:xfrm>
            <a:off x="4917187" y="4165092"/>
            <a:ext cx="2857500" cy="1143000"/>
          </a:xfrm>
          <a:prstGeom prst="rect">
            <a:avLst/>
          </a:prstGeom>
        </p:spPr>
      </p:pic>
    </p:spTree>
    <p:extLst>
      <p:ext uri="{BB962C8B-B14F-4D97-AF65-F5344CB8AC3E}">
        <p14:creationId xmlns:p14="http://schemas.microsoft.com/office/powerpoint/2010/main" val="1556242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119BD-DAB8-42A1-8C4F-095AAD59E337}"/>
              </a:ext>
            </a:extLst>
          </p:cNvPr>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The REGROW Toolbox</a:t>
            </a:r>
            <a:endParaRPr lang="da-DK" dirty="0">
              <a:latin typeface="Arial" panose="020B0604020202020204" pitchFamily="34" charset="0"/>
              <a:cs typeface="Arial" panose="020B0604020202020204" pitchFamily="34" charset="0"/>
            </a:endParaRPr>
          </a:p>
        </p:txBody>
      </p:sp>
      <p:sp>
        <p:nvSpPr>
          <p:cNvPr id="7" name="Tekstfelt 3">
            <a:extLst>
              <a:ext uri="{FF2B5EF4-FFF2-40B4-BE49-F238E27FC236}">
                <a16:creationId xmlns:a16="http://schemas.microsoft.com/office/drawing/2014/main" id="{12B3FD12-8CC1-478C-99EA-7432C7274EDC}"/>
              </a:ext>
            </a:extLst>
          </p:cNvPr>
          <p:cNvSpPr txBox="1"/>
          <p:nvPr/>
        </p:nvSpPr>
        <p:spPr>
          <a:xfrm>
            <a:off x="539496" y="1690689"/>
            <a:ext cx="7171943"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this project a toolbox to support the recruitment process in companies was developed.  It has four stages: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Competence + Preferences assessment of the applicant</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lang="en-GB" dirty="0">
                <a:solidFill>
                  <a:prstClr val="black"/>
                </a:solidFill>
                <a:latin typeface="Calibri" panose="020F0502020204030204"/>
              </a:rPr>
              <a:t>Required competences + characteristics of the </a:t>
            </a:r>
            <a:r>
              <a:rPr lang="en-GB" dirty="0" err="1">
                <a:solidFill>
                  <a:prstClr val="black"/>
                </a:solidFill>
                <a:latin typeface="Calibri" panose="020F0502020204030204"/>
              </a:rPr>
              <a:t>hirering</a:t>
            </a:r>
            <a:r>
              <a:rPr lang="en-GB" dirty="0">
                <a:solidFill>
                  <a:prstClr val="black"/>
                </a:solidFill>
                <a:latin typeface="Calibri" panose="020F0502020204030204"/>
              </a:rPr>
              <a:t> company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Comparison and analysis of the first and second stage</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Interview on basis of the previous analysis</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felt 3">
            <a:extLst>
              <a:ext uri="{FF2B5EF4-FFF2-40B4-BE49-F238E27FC236}">
                <a16:creationId xmlns:a16="http://schemas.microsoft.com/office/drawing/2014/main" id="{10FA15D2-C0F4-4366-B45B-C48D9B14BEA9}"/>
              </a:ext>
            </a:extLst>
          </p:cNvPr>
          <p:cNvSpPr txBox="1"/>
          <p:nvPr/>
        </p:nvSpPr>
        <p:spPr>
          <a:xfrm>
            <a:off x="346455" y="5047577"/>
            <a:ext cx="45608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Institutions involved in this training are qualified in consulting you about the REGROW Toolbox. Free consultations are available until December 2022!</a:t>
            </a:r>
            <a:endParaRPr kumimoji="0" lang="en-GB"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10" name="Grafik 9" descr="Ein Bild, das Text, Schild, schließen enthält.&#10;&#10;Automatisch generierte Beschreibung">
            <a:extLst>
              <a:ext uri="{FF2B5EF4-FFF2-40B4-BE49-F238E27FC236}">
                <a16:creationId xmlns:a16="http://schemas.microsoft.com/office/drawing/2014/main" id="{D638C213-FBB8-483A-83CF-B69AD770A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355" y="3429000"/>
            <a:ext cx="3088640" cy="2060703"/>
          </a:xfrm>
          <a:prstGeom prst="rect">
            <a:avLst/>
          </a:prstGeom>
        </p:spPr>
      </p:pic>
    </p:spTree>
    <p:extLst>
      <p:ext uri="{BB962C8B-B14F-4D97-AF65-F5344CB8AC3E}">
        <p14:creationId xmlns:p14="http://schemas.microsoft.com/office/powerpoint/2010/main" val="2777626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BFC38-F73A-4E59-B1EC-86289D185EA1}"/>
              </a:ext>
            </a:extLst>
          </p:cNvPr>
          <p:cNvSpPr>
            <a:spLocks noGrp="1"/>
          </p:cNvSpPr>
          <p:nvPr>
            <p:ph type="title"/>
          </p:nvPr>
        </p:nvSpPr>
        <p:spPr>
          <a:xfrm>
            <a:off x="628650" y="182246"/>
            <a:ext cx="7886700" cy="1325563"/>
          </a:xfrm>
        </p:spPr>
        <p:txBody>
          <a:bodyPr>
            <a:normAutofit/>
          </a:bodyPr>
          <a:lstStyle/>
          <a:p>
            <a:r>
              <a:rPr lang="da-DK" sz="3200" b="1" dirty="0">
                <a:latin typeface="Arial" panose="020B0604020202020204" pitchFamily="34" charset="0"/>
                <a:cs typeface="Arial" panose="020B0604020202020204" pitchFamily="34" charset="0"/>
              </a:rPr>
              <a:t>Program for the </a:t>
            </a:r>
            <a:r>
              <a:rPr lang="da-DK" sz="3200" b="1" dirty="0" err="1">
                <a:latin typeface="Arial" panose="020B0604020202020204" pitchFamily="34" charset="0"/>
                <a:cs typeface="Arial" panose="020B0604020202020204" pitchFamily="34" charset="0"/>
              </a:rPr>
              <a:t>days</a:t>
            </a:r>
            <a:r>
              <a:rPr lang="da-DK" sz="3200" b="1" dirty="0">
                <a:latin typeface="Arial" panose="020B0604020202020204" pitchFamily="34" charset="0"/>
                <a:cs typeface="Arial" panose="020B0604020202020204" pitchFamily="34" charset="0"/>
              </a:rPr>
              <a:t>
</a:t>
            </a:r>
          </a:p>
        </p:txBody>
      </p:sp>
      <p:sp>
        <p:nvSpPr>
          <p:cNvPr id="3" name="Tekstfelt 2">
            <a:extLst>
              <a:ext uri="{FF2B5EF4-FFF2-40B4-BE49-F238E27FC236}">
                <a16:creationId xmlns:a16="http://schemas.microsoft.com/office/drawing/2014/main" id="{DCE17297-7EC3-471E-B8AB-7335FEDCF59A}"/>
              </a:ext>
            </a:extLst>
          </p:cNvPr>
          <p:cNvSpPr txBox="1"/>
          <p:nvPr/>
        </p:nvSpPr>
        <p:spPr>
          <a:xfrm>
            <a:off x="628650" y="1507809"/>
            <a:ext cx="2915739" cy="4893647"/>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 1
Welcome and presentation
Purpose and program for the days
Focus on Generation 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Coffee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Personal management strategists
Recruitment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Breakfast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Intro program and onboarding
</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Personnel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Coffee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Case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kstfelt 4">
            <a:extLst>
              <a:ext uri="{FF2B5EF4-FFF2-40B4-BE49-F238E27FC236}">
                <a16:creationId xmlns:a16="http://schemas.microsoft.com/office/drawing/2014/main" id="{B825C7C1-998E-4DD0-A61D-5A39616B5ABD}"/>
              </a:ext>
            </a:extLst>
          </p:cNvPr>
          <p:cNvSpPr txBox="1"/>
          <p:nvPr/>
        </p:nvSpPr>
        <p:spPr>
          <a:xfrm>
            <a:off x="3823064" y="1507809"/>
            <a:ext cx="2980072" cy="4893647"/>
          </a:xfrm>
          <a:prstGeom prst="rect">
            <a:avLst/>
          </a:prstGeom>
          <a:solidFill>
            <a:schemeClr val="accent1">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 2
Performance Management
Benefit Management
Personal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Coffee
Corporate culture
Job design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Breakfast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Mental illness prevention 
(Stress management)
Health and safety
Labour laws and collective agreements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Coffee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Home Case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3401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619125" y="414972"/>
            <a:ext cx="60388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Electronic manuals</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kstfelt 7">
            <a:extLst>
              <a:ext uri="{FF2B5EF4-FFF2-40B4-BE49-F238E27FC236}">
                <a16:creationId xmlns:a16="http://schemas.microsoft.com/office/drawing/2014/main" id="{81BBFD04-6755-496C-ACE2-58AE304EED16}"/>
              </a:ext>
            </a:extLst>
          </p:cNvPr>
          <p:cNvSpPr txBox="1"/>
          <p:nvPr/>
        </p:nvSpPr>
        <p:spPr>
          <a:xfrm>
            <a:off x="619125" y="1283865"/>
            <a:ext cx="7439025"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personnel policies should be clearly specified in an employee handbook and it should be necessary to read for all new employees. 
Communicate the important points personally to the employee and have employees sign a document confirming that they have read the handbook and agree to comply with its terms.
Useful information about the new employee before the first working day may include the following:</a:t>
            </a:r>
            <a:endPar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kstfelt 8">
            <a:extLst>
              <a:ext uri="{FF2B5EF4-FFF2-40B4-BE49-F238E27FC236}">
                <a16:creationId xmlns:a16="http://schemas.microsoft.com/office/drawing/2014/main" id="{127305C0-7A92-4CFE-B725-EBA011CB91F8}"/>
              </a:ext>
            </a:extLst>
          </p:cNvPr>
          <p:cNvSpPr txBox="1"/>
          <p:nvPr/>
        </p:nvSpPr>
        <p:spPr>
          <a:xfrm>
            <a:off x="619125" y="2952978"/>
            <a:ext cx="4477808" cy="3323987"/>
          </a:xfrm>
          <a:prstGeom prst="rect">
            <a:avLst/>
          </a:prstGeom>
          <a:solidFill>
            <a:schemeClr val="accent1">
              <a:lumMod val="40000"/>
              <a:lumOff val="60000"/>
            </a:schemeClr>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 letter
E-contracts
Other contractual agreements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Infosheet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data is needed for the first working day or in advance
Agenda for the first working day, meetings in the first week
Information about the company, products, markets, customers and competition
Information about finding an apartment
Building plan, route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route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public transport connections
Parking conditions
Note: Here you must show up on the first working day.</a:t>
            </a:r>
            <a:endPar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kstfelt 10">
            <a:extLst>
              <a:ext uri="{FF2B5EF4-FFF2-40B4-BE49-F238E27FC236}">
                <a16:creationId xmlns:a16="http://schemas.microsoft.com/office/drawing/2014/main" id="{D6B5CE0D-69B6-4DFF-8365-00FC9C5D2C6B}"/>
              </a:ext>
            </a:extLst>
          </p:cNvPr>
          <p:cNvSpPr txBox="1"/>
          <p:nvPr/>
        </p:nvSpPr>
        <p:spPr>
          <a:xfrm>
            <a:off x="5287616" y="2952978"/>
            <a:ext cx="3237259" cy="3323987"/>
          </a:xfrm>
          <a:prstGeom prst="rect">
            <a:avLst/>
          </a:prstGeom>
          <a:solidFill>
            <a:schemeClr val="accent1">
              <a:lumMod val="7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Therefore, in order to make a good impression and welcome the new employee, his/her workplace should be prepared correctly in advance. Colleagues also need to be informed a few days before, and a timetable for the first day and the first week worked.
In recent years, several companies have chosen to replace a written handbook with short videos that are entertaining yet instructive. Some companies have also tested using gamification methods to make the process more engaging for newcomers.</a:t>
            </a:r>
            <a:endParaRPr kumimoji="0" lang="da-DK"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5710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BFC38-F73A-4E59-B1EC-86289D185EA1}"/>
              </a:ext>
            </a:extLst>
          </p:cNvPr>
          <p:cNvSpPr>
            <a:spLocks noGrp="1"/>
          </p:cNvSpPr>
          <p:nvPr>
            <p:ph type="title"/>
          </p:nvPr>
        </p:nvSpPr>
        <p:spPr>
          <a:xfrm>
            <a:off x="628650" y="182246"/>
            <a:ext cx="7886700" cy="1325563"/>
          </a:xfrm>
        </p:spPr>
        <p:txBody>
          <a:bodyPr>
            <a:normAutofit/>
          </a:bodyPr>
          <a:lstStyle/>
          <a:p>
            <a:r>
              <a:rPr lang="da-DK" sz="3200" b="1" dirty="0">
                <a:latin typeface="Arial" panose="020B0604020202020204" pitchFamily="34" charset="0"/>
                <a:cs typeface="Arial" panose="020B0604020202020204" pitchFamily="34" charset="0"/>
              </a:rPr>
              <a:t>Program for the </a:t>
            </a:r>
            <a:r>
              <a:rPr lang="da-DK" sz="3200" b="1" dirty="0" err="1">
                <a:latin typeface="Arial" panose="020B0604020202020204" pitchFamily="34" charset="0"/>
                <a:cs typeface="Arial" panose="020B0604020202020204" pitchFamily="34" charset="0"/>
              </a:rPr>
              <a:t>days</a:t>
            </a:r>
            <a:r>
              <a:rPr lang="da-DK" sz="3200" b="1" dirty="0">
                <a:latin typeface="Arial" panose="020B0604020202020204" pitchFamily="34" charset="0"/>
                <a:cs typeface="Arial" panose="020B0604020202020204" pitchFamily="34" charset="0"/>
              </a:rPr>
              <a:t>
</a:t>
            </a:r>
          </a:p>
        </p:txBody>
      </p:sp>
      <p:sp>
        <p:nvSpPr>
          <p:cNvPr id="3" name="Tekstfelt 2">
            <a:extLst>
              <a:ext uri="{FF2B5EF4-FFF2-40B4-BE49-F238E27FC236}">
                <a16:creationId xmlns:a16="http://schemas.microsoft.com/office/drawing/2014/main" id="{DCE17297-7EC3-471E-B8AB-7335FEDCF59A}"/>
              </a:ext>
            </a:extLst>
          </p:cNvPr>
          <p:cNvSpPr txBox="1"/>
          <p:nvPr/>
        </p:nvSpPr>
        <p:spPr>
          <a:xfrm>
            <a:off x="628650" y="1507809"/>
            <a:ext cx="2915739" cy="4893647"/>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 1
Welcome and presentation
Purpose and program for the days
Focus on Generation 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Coffee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Personal management strategists
Recruitment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Breakfast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Intro program and onboarding
</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Personnel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Coffee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Case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kstfelt 4">
            <a:extLst>
              <a:ext uri="{FF2B5EF4-FFF2-40B4-BE49-F238E27FC236}">
                <a16:creationId xmlns:a16="http://schemas.microsoft.com/office/drawing/2014/main" id="{B825C7C1-998E-4DD0-A61D-5A39616B5ABD}"/>
              </a:ext>
            </a:extLst>
          </p:cNvPr>
          <p:cNvSpPr txBox="1"/>
          <p:nvPr/>
        </p:nvSpPr>
        <p:spPr>
          <a:xfrm>
            <a:off x="3823064" y="1507809"/>
            <a:ext cx="2980072" cy="4893647"/>
          </a:xfrm>
          <a:prstGeom prst="rect">
            <a:avLst/>
          </a:prstGeom>
          <a:solidFill>
            <a:schemeClr val="accent1">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 2
Performance Management
Benefit Management
Personal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Coffee
Corporate culture
Job design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Breakfast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Mental illness prevention 
(Stress management)
Health and safety
Labour laws and collective agreements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Coffee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Home Case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0632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619125" y="414972"/>
            <a:ext cx="60388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Remuneration Management </a:t>
            </a:r>
          </a:p>
        </p:txBody>
      </p:sp>
      <p:sp>
        <p:nvSpPr>
          <p:cNvPr id="8" name="Tekstfelt 7">
            <a:extLst>
              <a:ext uri="{FF2B5EF4-FFF2-40B4-BE49-F238E27FC236}">
                <a16:creationId xmlns:a16="http://schemas.microsoft.com/office/drawing/2014/main" id="{81BBFD04-6755-496C-ACE2-58AE304EED16}"/>
              </a:ext>
            </a:extLst>
          </p:cNvPr>
          <p:cNvSpPr txBox="1"/>
          <p:nvPr/>
        </p:nvSpPr>
        <p:spPr>
          <a:xfrm>
            <a:off x="619125" y="1283865"/>
            <a:ext cx="7941401"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Establishment of salary systems that can handle: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Wage ranges for jobs, in the case of collective agreements, which can only be deviated from in the case of better treatment.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Put workers within the intervals based on their personal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Administration of performance rewards, such as year-end bonuses and sales commissions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HR manager will be responsible for developing a comprehensive payroll plan and working with supervisors and managers to ensure that payroll policies are competitive and consistent across the company.</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kstfelt 8">
            <a:extLst>
              <a:ext uri="{FF2B5EF4-FFF2-40B4-BE49-F238E27FC236}">
                <a16:creationId xmlns:a16="http://schemas.microsoft.com/office/drawing/2014/main" id="{127305C0-7A92-4CFE-B725-EBA011CB91F8}"/>
              </a:ext>
            </a:extLst>
          </p:cNvPr>
          <p:cNvSpPr txBox="1"/>
          <p:nvPr/>
        </p:nvSpPr>
        <p:spPr>
          <a:xfrm>
            <a:off x="619125" y="3167742"/>
            <a:ext cx="4031252" cy="2677656"/>
          </a:xfrm>
          <a:prstGeom prst="rect">
            <a:avLst/>
          </a:prstGeom>
          <a:solidFill>
            <a:schemeClr val="accent1">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Conducting routine audits through gender, age, capacity, and other characteristics covered by anti-discrimination legislation is one way of ensuring that pay practices are the same and legal.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 no circumstances may there be any discrimination on the basis of individual characteristics such as age, sex or origin, but may at most relate to work requirements and competence in this regard.</a:t>
            </a:r>
            <a:endPar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kstfelt 10">
            <a:extLst>
              <a:ext uri="{FF2B5EF4-FFF2-40B4-BE49-F238E27FC236}">
                <a16:creationId xmlns:a16="http://schemas.microsoft.com/office/drawing/2014/main" id="{D6B5CE0D-69B6-4DFF-8365-00FC9C5D2C6B}"/>
              </a:ext>
            </a:extLst>
          </p:cNvPr>
          <p:cNvSpPr txBox="1"/>
          <p:nvPr/>
        </p:nvSpPr>
        <p:spPr>
          <a:xfrm>
            <a:off x="5039345" y="3167742"/>
            <a:ext cx="3237259" cy="2677656"/>
          </a:xfrm>
          <a:prstGeom prst="rect">
            <a:avLst/>
          </a:prstGeom>
          <a:solidFill>
            <a:schemeClr val="accent1">
              <a:lumMod val="75000"/>
            </a:schemeClr>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 of SME owners spend four or more hours a week on payroll administration, which equates to at least 16 hours a month.</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32% of SME owners have made a pay error at least once.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42% of SME owners use their own created wage solutions, which can be a waste of time and pave the way for mistakes.</a:t>
            </a:r>
            <a:endParaRPr kumimoji="0" lang="da-DK"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kstfelt 6">
            <a:extLst>
              <a:ext uri="{FF2B5EF4-FFF2-40B4-BE49-F238E27FC236}">
                <a16:creationId xmlns:a16="http://schemas.microsoft.com/office/drawing/2014/main" id="{7661B4A9-6D34-4A6E-8A0C-82FFC5FE3102}"/>
              </a:ext>
            </a:extLst>
          </p:cNvPr>
          <p:cNvSpPr txBox="1"/>
          <p:nvPr/>
        </p:nvSpPr>
        <p:spPr>
          <a:xfrm>
            <a:off x="619125" y="5991497"/>
            <a:ext cx="7905750" cy="738664"/>
          </a:xfrm>
          <a:prstGeom prst="rect">
            <a:avLst/>
          </a:prstGeom>
          <a:solidFill>
            <a:srgbClr val="FFC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Digital support: is possible and recommendable. There are many software solutions on the market, some are specifically designed for SMEs, e.g.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medenefits.com, gusto.com., paychex.com, adp.com, onpay.com or surepayroll.com.</a:t>
            </a:r>
          </a:p>
        </p:txBody>
      </p:sp>
    </p:spTree>
    <p:extLst>
      <p:ext uri="{BB962C8B-B14F-4D97-AF65-F5344CB8AC3E}">
        <p14:creationId xmlns:p14="http://schemas.microsoft.com/office/powerpoint/2010/main" val="1203440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619125" y="414972"/>
            <a:ext cx="60388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Benefits Management </a:t>
            </a:r>
          </a:p>
        </p:txBody>
      </p:sp>
      <p:sp>
        <p:nvSpPr>
          <p:cNvPr id="10" name="Tekstfelt 9">
            <a:extLst>
              <a:ext uri="{FF2B5EF4-FFF2-40B4-BE49-F238E27FC236}">
                <a16:creationId xmlns:a16="http://schemas.microsoft.com/office/drawing/2014/main" id="{79DDD6E4-C6BC-44CB-868D-0E1EB6381E6D}"/>
              </a:ext>
            </a:extLst>
          </p:cNvPr>
          <p:cNvSpPr txBox="1"/>
          <p:nvPr/>
        </p:nvSpPr>
        <p:spPr>
          <a:xfrm>
            <a:off x="619125" y="1868499"/>
            <a:ext cx="4736646" cy="1938992"/>
          </a:xfrm>
          <a:prstGeom prst="rect">
            <a:avLst/>
          </a:prstGeom>
          <a:solidFill>
            <a:schemeClr val="accent4">
              <a:lumMod val="7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Key goals for managing employee services: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Attract employees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Retention of employees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Improve the company's internal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external reputation.</a:t>
            </a:r>
            <a:endParaRPr kumimoji="0" lang="da-DK"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BB5A2009-BC29-4D2F-A757-D4B85282466D}"/>
              </a:ext>
            </a:extLst>
          </p:cNvPr>
          <p:cNvSpPr txBox="1"/>
          <p:nvPr/>
        </p:nvSpPr>
        <p:spPr>
          <a:xfrm>
            <a:off x="525894" y="4676243"/>
            <a:ext cx="790575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many opportunities to provide employees with additional financial compensation and / or other benefits (including non-monetary benefits), e.g. in health measures at the workplace or outside the company (sports clubs), old age services, insurance, employee influence, nutrition, childcare, etc.</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99" name="Picture 3" descr="Sådan får du glade og motiverede medarbejdere - Business Class">
            <a:extLst>
              <a:ext uri="{FF2B5EF4-FFF2-40B4-BE49-F238E27FC236}">
                <a16:creationId xmlns:a16="http://schemas.microsoft.com/office/drawing/2014/main" id="{024A2183-B864-4FC5-95CE-289E15C2E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727" y="1868499"/>
            <a:ext cx="3042148" cy="193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686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446768" y="715858"/>
            <a:ext cx="761047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Benefit Manage Plan </a:t>
            </a:r>
          </a:p>
        </p:txBody>
      </p:sp>
      <p:sp>
        <p:nvSpPr>
          <p:cNvPr id="10" name="Tekstfelt 9">
            <a:extLst>
              <a:ext uri="{FF2B5EF4-FFF2-40B4-BE49-F238E27FC236}">
                <a16:creationId xmlns:a16="http://schemas.microsoft.com/office/drawing/2014/main" id="{FD7A0B86-4B15-4C2D-9A82-38E0B36BEBB5}"/>
              </a:ext>
            </a:extLst>
          </p:cNvPr>
          <p:cNvSpPr txBox="1"/>
          <p:nvPr/>
        </p:nvSpPr>
        <p:spPr>
          <a:xfrm>
            <a:off x="446768" y="1613118"/>
            <a:ext cx="7905750"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company can offer a catalog of benefits to its employees from which employees can choose their latest. Some benefits are more attractive to some employees than others, but for other people it may be the other way around.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company can create a catalog of perks and award points for each benefit. Each employee is given a budget of points to "spend" on his benefits.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E.g</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Credits per employee: 6</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Tabel 1">
            <a:extLst>
              <a:ext uri="{FF2B5EF4-FFF2-40B4-BE49-F238E27FC236}">
                <a16:creationId xmlns:a16="http://schemas.microsoft.com/office/drawing/2014/main" id="{10363EFD-214D-44F6-B9FC-7E6BBC1C734B}"/>
              </a:ext>
            </a:extLst>
          </p:cNvPr>
          <p:cNvGraphicFramePr>
            <a:graphicFrameLocks noGrp="1"/>
          </p:cNvGraphicFramePr>
          <p:nvPr/>
        </p:nvGraphicFramePr>
        <p:xfrm>
          <a:off x="528119" y="3429000"/>
          <a:ext cx="6117124" cy="2234567"/>
        </p:xfrm>
        <a:graphic>
          <a:graphicData uri="http://schemas.openxmlformats.org/drawingml/2006/table">
            <a:tbl>
              <a:tblPr firstRow="1" firstCol="1" bandRow="1">
                <a:tableStyleId>{5C22544A-7EE6-4342-B048-85BDC9FD1C3A}</a:tableStyleId>
              </a:tblPr>
              <a:tblGrid>
                <a:gridCol w="1969633">
                  <a:extLst>
                    <a:ext uri="{9D8B030D-6E8A-4147-A177-3AD203B41FA5}">
                      <a16:colId xmlns:a16="http://schemas.microsoft.com/office/drawing/2014/main" val="3414660904"/>
                    </a:ext>
                  </a:extLst>
                </a:gridCol>
                <a:gridCol w="634747">
                  <a:extLst>
                    <a:ext uri="{9D8B030D-6E8A-4147-A177-3AD203B41FA5}">
                      <a16:colId xmlns:a16="http://schemas.microsoft.com/office/drawing/2014/main" val="3606510196"/>
                    </a:ext>
                  </a:extLst>
                </a:gridCol>
                <a:gridCol w="1135827">
                  <a:extLst>
                    <a:ext uri="{9D8B030D-6E8A-4147-A177-3AD203B41FA5}">
                      <a16:colId xmlns:a16="http://schemas.microsoft.com/office/drawing/2014/main" val="4031661392"/>
                    </a:ext>
                  </a:extLst>
                </a:gridCol>
                <a:gridCol w="1174053">
                  <a:extLst>
                    <a:ext uri="{9D8B030D-6E8A-4147-A177-3AD203B41FA5}">
                      <a16:colId xmlns:a16="http://schemas.microsoft.com/office/drawing/2014/main" val="1705202033"/>
                    </a:ext>
                  </a:extLst>
                </a:gridCol>
                <a:gridCol w="1202864">
                  <a:extLst>
                    <a:ext uri="{9D8B030D-6E8A-4147-A177-3AD203B41FA5}">
                      <a16:colId xmlns:a16="http://schemas.microsoft.com/office/drawing/2014/main" val="549329902"/>
                    </a:ext>
                  </a:extLst>
                </a:gridCol>
              </a:tblGrid>
              <a:tr h="0">
                <a:tc>
                  <a:txBody>
                    <a:bodyPr/>
                    <a:lstStyle/>
                    <a:p>
                      <a:pPr algn="just">
                        <a:lnSpc>
                          <a:spcPct val="150000"/>
                        </a:lnSpc>
                        <a:spcAft>
                          <a:spcPts val="0"/>
                        </a:spcAft>
                      </a:pPr>
                      <a:r>
                        <a:rPr lang="da-DK" sz="1200" dirty="0" err="1">
                          <a:effectLst/>
                          <a:latin typeface="Garamond" panose="02020404030301010803" pitchFamily="18" charset="0"/>
                          <a:ea typeface="Calibri" panose="020F0502020204030204" pitchFamily="34" charset="0"/>
                          <a:cs typeface="Times New Roman" panose="02020603050405020304" pitchFamily="18" charset="0"/>
                        </a:rPr>
                        <a:t>Benfit</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da-DK" sz="1200" dirty="0">
                          <a:effectLst/>
                          <a:latin typeface="Garamond" panose="02020404030301010803" pitchFamily="18" charset="0"/>
                          <a:ea typeface="Calibri" panose="020F0502020204030204" pitchFamily="34" charset="0"/>
                          <a:cs typeface="Times New Roman" panose="02020603050405020304" pitchFamily="18" charset="0"/>
                        </a:rPr>
                        <a:t>Credits</a:t>
                      </a:r>
                    </a:p>
                  </a:txBody>
                  <a:tcPr marL="68580" marR="68580" marT="0" marB="0"/>
                </a:tc>
                <a:tc>
                  <a:txBody>
                    <a:bodyPr/>
                    <a:lstStyle/>
                    <a:p>
                      <a:pPr algn="ctr">
                        <a:lnSpc>
                          <a:spcPct val="150000"/>
                        </a:lnSpc>
                        <a:spcAft>
                          <a:spcPts val="0"/>
                        </a:spcAft>
                      </a:pPr>
                      <a:r>
                        <a:rPr lang="da-DK" sz="1200" dirty="0">
                          <a:effectLst/>
                        </a:rPr>
                        <a:t>David</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Lisa</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Jasmin</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1423361"/>
                  </a:ext>
                </a:extLst>
              </a:tr>
              <a:tr h="0">
                <a:tc>
                  <a:txBody>
                    <a:bodyPr/>
                    <a:lstStyle/>
                    <a:p>
                      <a:pPr algn="just">
                        <a:lnSpc>
                          <a:spcPct val="150000"/>
                        </a:lnSpc>
                        <a:spcAft>
                          <a:spcPts val="0"/>
                        </a:spcAft>
                      </a:pPr>
                      <a:r>
                        <a:rPr lang="da-DK" sz="1200" dirty="0">
                          <a:effectLst/>
                        </a:rPr>
                        <a:t>Mobile </a:t>
                      </a:r>
                      <a:r>
                        <a:rPr lang="da-DK" sz="1200" dirty="0" err="1">
                          <a:effectLst/>
                        </a:rPr>
                        <a:t>phone</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da-DK" sz="1200">
                          <a:effectLst/>
                        </a:rPr>
                        <a:t>3</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5707398"/>
                  </a:ext>
                </a:extLst>
              </a:tr>
              <a:tr h="0">
                <a:tc>
                  <a:txBody>
                    <a:bodyPr/>
                    <a:lstStyle/>
                    <a:p>
                      <a:pPr algn="just">
                        <a:lnSpc>
                          <a:spcPct val="150000"/>
                        </a:lnSpc>
                        <a:spcAft>
                          <a:spcPts val="0"/>
                        </a:spcAft>
                      </a:pPr>
                      <a:r>
                        <a:rPr lang="da-DK" sz="1200" dirty="0" err="1">
                          <a:effectLst/>
                        </a:rPr>
                        <a:t>Gym</a:t>
                      </a:r>
                      <a:r>
                        <a:rPr lang="da-DK" sz="1200" dirty="0">
                          <a:effectLst/>
                        </a:rPr>
                        <a:t> Membership</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da-DK" sz="1200">
                          <a:effectLst/>
                        </a:rPr>
                        <a:t>2</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7432794"/>
                  </a:ext>
                </a:extLst>
              </a:tr>
              <a:tr h="0">
                <a:tc>
                  <a:txBody>
                    <a:bodyPr/>
                    <a:lstStyle/>
                    <a:p>
                      <a:pPr algn="just">
                        <a:lnSpc>
                          <a:spcPct val="150000"/>
                        </a:lnSpc>
                        <a:spcAft>
                          <a:spcPts val="0"/>
                        </a:spcAft>
                      </a:pPr>
                      <a:r>
                        <a:rPr lang="en-GB" sz="1200" dirty="0">
                          <a:effectLst/>
                        </a:rPr>
                        <a:t>2 cinema tickets</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da-DK" sz="1200">
                          <a:effectLst/>
                        </a:rPr>
                        <a:t>1</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5098380"/>
                  </a:ext>
                </a:extLst>
              </a:tr>
              <a:tr h="0">
                <a:tc>
                  <a:txBody>
                    <a:bodyPr/>
                    <a:lstStyle/>
                    <a:p>
                      <a:pPr algn="just">
                        <a:lnSpc>
                          <a:spcPct val="150000"/>
                        </a:lnSpc>
                        <a:spcAft>
                          <a:spcPts val="0"/>
                        </a:spcAft>
                      </a:pPr>
                      <a:r>
                        <a:rPr lang="da-DK" sz="1200" dirty="0" err="1">
                          <a:effectLst/>
                          <a:latin typeface="Garamond" panose="02020404030301010803" pitchFamily="18" charset="0"/>
                          <a:ea typeface="Calibri" panose="020F0502020204030204" pitchFamily="34" charset="0"/>
                          <a:cs typeface="Times New Roman" panose="02020603050405020304" pitchFamily="18" charset="0"/>
                        </a:rPr>
                        <a:t>Ticket</a:t>
                      </a:r>
                      <a:r>
                        <a:rPr lang="da-DK" sz="1200" dirty="0">
                          <a:effectLst/>
                          <a:latin typeface="Garamond" panose="02020404030301010803" pitchFamily="18" charset="0"/>
                          <a:ea typeface="Calibri" panose="020F0502020204030204" pitchFamily="34" charset="0"/>
                          <a:cs typeface="Times New Roman" panose="02020603050405020304" pitchFamily="18" charset="0"/>
                        </a:rPr>
                        <a:t> for public transport</a:t>
                      </a:r>
                    </a:p>
                  </a:txBody>
                  <a:tcPr marL="68580" marR="68580" marT="0" marB="0"/>
                </a:tc>
                <a:tc>
                  <a:txBody>
                    <a:bodyPr/>
                    <a:lstStyle/>
                    <a:p>
                      <a:pPr algn="just">
                        <a:lnSpc>
                          <a:spcPct val="150000"/>
                        </a:lnSpc>
                        <a:spcAft>
                          <a:spcPts val="0"/>
                        </a:spcAft>
                      </a:pPr>
                      <a:r>
                        <a:rPr lang="da-DK" sz="1200">
                          <a:effectLst/>
                        </a:rPr>
                        <a:t>2</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9118055"/>
                  </a:ext>
                </a:extLst>
              </a:tr>
              <a:tr h="0">
                <a:tc>
                  <a:txBody>
                    <a:bodyPr/>
                    <a:lstStyle/>
                    <a:p>
                      <a:pPr algn="just">
                        <a:lnSpc>
                          <a:spcPct val="150000"/>
                        </a:lnSpc>
                        <a:spcAft>
                          <a:spcPts val="0"/>
                        </a:spcAft>
                      </a:pPr>
                      <a:r>
                        <a:rPr lang="da-DK" sz="1200" dirty="0" err="1">
                          <a:effectLst/>
                          <a:latin typeface="Garamond" panose="02020404030301010803" pitchFamily="18" charset="0"/>
                          <a:ea typeface="Calibri" panose="020F0502020204030204" pitchFamily="34" charset="0"/>
                          <a:cs typeface="Times New Roman" panose="02020603050405020304" pitchFamily="18" charset="0"/>
                        </a:rPr>
                        <a:t>Bicykle</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da-DK" sz="1200">
                          <a:effectLst/>
                        </a:rPr>
                        <a:t>1</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0470986"/>
                  </a:ext>
                </a:extLst>
              </a:tr>
              <a:tr h="0">
                <a:tc>
                  <a:txBody>
                    <a:bodyPr/>
                    <a:lstStyle/>
                    <a:p>
                      <a:pPr algn="just">
                        <a:lnSpc>
                          <a:spcPct val="150000"/>
                        </a:lnSpc>
                        <a:spcAft>
                          <a:spcPts val="0"/>
                        </a:spcAft>
                      </a:pPr>
                      <a:r>
                        <a:rPr lang="da-DK" sz="1200" dirty="0">
                          <a:effectLst/>
                          <a:latin typeface="Garamond" panose="02020404030301010803" pitchFamily="18" charset="0"/>
                          <a:ea typeface="Calibri" panose="020F0502020204030204" pitchFamily="34" charset="0"/>
                          <a:cs typeface="Times New Roman" panose="02020603050405020304" pitchFamily="18" charset="0"/>
                        </a:rPr>
                        <a:t>One </a:t>
                      </a:r>
                      <a:r>
                        <a:rPr lang="da-DK" sz="1200" dirty="0" err="1">
                          <a:effectLst/>
                          <a:latin typeface="Garamond" panose="02020404030301010803" pitchFamily="18" charset="0"/>
                          <a:ea typeface="Calibri" panose="020F0502020204030204" pitchFamily="34" charset="0"/>
                          <a:cs typeface="Times New Roman" panose="02020603050405020304" pitchFamily="18" charset="0"/>
                        </a:rPr>
                        <a:t>day</a:t>
                      </a:r>
                      <a:r>
                        <a:rPr lang="da-DK" sz="1200" dirty="0">
                          <a:effectLst/>
                          <a:latin typeface="Garamond" panose="02020404030301010803" pitchFamily="18" charset="0"/>
                          <a:ea typeface="Calibri" panose="020F0502020204030204" pitchFamily="34" charset="0"/>
                          <a:cs typeface="Times New Roman" panose="02020603050405020304" pitchFamily="18" charset="0"/>
                        </a:rPr>
                        <a:t> extra </a:t>
                      </a:r>
                      <a:r>
                        <a:rPr lang="da-DK" sz="1200" dirty="0" err="1">
                          <a:effectLst/>
                          <a:latin typeface="Garamond" panose="02020404030301010803" pitchFamily="18" charset="0"/>
                          <a:ea typeface="Calibri" panose="020F0502020204030204" pitchFamily="34" charset="0"/>
                          <a:cs typeface="Times New Roman" panose="02020603050405020304" pitchFamily="18" charset="0"/>
                        </a:rPr>
                        <a:t>vacation</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da-DK" sz="1200">
                          <a:effectLst/>
                        </a:rPr>
                        <a:t>2</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124443"/>
                  </a:ext>
                </a:extLst>
              </a:tr>
              <a:tr h="0">
                <a:tc>
                  <a:txBody>
                    <a:bodyPr/>
                    <a:lstStyle/>
                    <a:p>
                      <a:pPr algn="just">
                        <a:lnSpc>
                          <a:spcPct val="150000"/>
                        </a:lnSpc>
                        <a:spcAft>
                          <a:spcPts val="0"/>
                        </a:spcAft>
                      </a:pPr>
                      <a:r>
                        <a:rPr lang="da-DK" sz="1200" dirty="0" err="1">
                          <a:effectLst/>
                          <a:latin typeface="Garamond" panose="02020404030301010803" pitchFamily="18" charset="0"/>
                          <a:ea typeface="Calibri" panose="020F0502020204030204" pitchFamily="34" charset="0"/>
                          <a:cs typeface="Times New Roman" panose="02020603050405020304" pitchFamily="18" charset="0"/>
                        </a:rPr>
                        <a:t>Additionel</a:t>
                      </a:r>
                      <a:r>
                        <a:rPr lang="da-DK" sz="1200" dirty="0">
                          <a:effectLst/>
                          <a:latin typeface="Garamond" panose="02020404030301010803" pitchFamily="18" charset="0"/>
                          <a:ea typeface="Calibri" panose="020F0502020204030204" pitchFamily="34" charset="0"/>
                          <a:cs typeface="Times New Roman" panose="02020603050405020304" pitchFamily="18" charset="0"/>
                        </a:rPr>
                        <a:t> dental </a:t>
                      </a:r>
                      <a:r>
                        <a:rPr lang="da-DK" sz="1200" dirty="0" err="1">
                          <a:effectLst/>
                          <a:latin typeface="Garamond" panose="02020404030301010803" pitchFamily="18" charset="0"/>
                          <a:ea typeface="Calibri" panose="020F0502020204030204" pitchFamily="34" charset="0"/>
                          <a:cs typeface="Times New Roman" panose="02020603050405020304" pitchFamily="18" charset="0"/>
                        </a:rPr>
                        <a:t>insurance</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da-DK" sz="1200">
                          <a:effectLst/>
                        </a:rPr>
                        <a:t>1</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x</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5570033"/>
                  </a:ext>
                </a:extLst>
              </a:tr>
              <a:tr h="0">
                <a:tc>
                  <a:txBody>
                    <a:bodyPr/>
                    <a:lstStyle/>
                    <a:p>
                      <a:pPr algn="just">
                        <a:lnSpc>
                          <a:spcPct val="150000"/>
                        </a:lnSpc>
                        <a:spcAft>
                          <a:spcPts val="0"/>
                        </a:spcAft>
                      </a:pPr>
                      <a:r>
                        <a:rPr lang="da-DK" sz="1200">
                          <a:effectLst/>
                        </a:rPr>
                        <a:t>Total</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GB" sz="1200">
                          <a:effectLst/>
                        </a:rPr>
                        <a:t> </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6</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a:effectLst/>
                        </a:rPr>
                        <a:t>6</a:t>
                      </a:r>
                      <a:endParaRPr lang="da-DK" sz="12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da-DK" sz="1200" dirty="0">
                          <a:effectLst/>
                        </a:rPr>
                        <a:t>6</a:t>
                      </a:r>
                      <a:endParaRPr lang="da-DK"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505294"/>
                  </a:ext>
                </a:extLst>
              </a:tr>
            </a:tbl>
          </a:graphicData>
        </a:graphic>
      </p:graphicFrame>
      <p:sp>
        <p:nvSpPr>
          <p:cNvPr id="9" name="Tekstfelt 8">
            <a:extLst>
              <a:ext uri="{FF2B5EF4-FFF2-40B4-BE49-F238E27FC236}">
                <a16:creationId xmlns:a16="http://schemas.microsoft.com/office/drawing/2014/main" id="{8D5832E2-0175-4E9C-A719-8655A0C8CC5C}"/>
              </a:ext>
            </a:extLst>
          </p:cNvPr>
          <p:cNvSpPr txBox="1"/>
          <p:nvPr/>
        </p:nvSpPr>
        <p:spPr>
          <a:xfrm>
            <a:off x="446768" y="5807953"/>
            <a:ext cx="847994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benefits plan can be easily supported by a software solution. In fact, it is recommended to use software to increase employee flexibility. Benefits management is often included in various payroll management software solutions. An example of a software, including performance management, is: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WorkforceHub</a:t>
            </a:r>
            <a:endPar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9801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446768" y="715858"/>
            <a:ext cx="761047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Performance Management</a:t>
            </a:r>
          </a:p>
        </p:txBody>
      </p:sp>
      <p:sp>
        <p:nvSpPr>
          <p:cNvPr id="10" name="Tekstfelt 9">
            <a:extLst>
              <a:ext uri="{FF2B5EF4-FFF2-40B4-BE49-F238E27FC236}">
                <a16:creationId xmlns:a16="http://schemas.microsoft.com/office/drawing/2014/main" id="{FD7A0B86-4B15-4C2D-9A82-38E0B36BEBB5}"/>
              </a:ext>
            </a:extLst>
          </p:cNvPr>
          <p:cNvSpPr txBox="1"/>
          <p:nvPr/>
        </p:nvSpPr>
        <p:spPr>
          <a:xfrm>
            <a:off x="446768" y="1400126"/>
            <a:ext cx="790575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Performance management is an ongoing process of evaluating how individual employees are doing, identifying areas for improvement and recognizing performance. Many organizations perform performance appraisals on a regular schedule, often annually, with additional reviews as desired by the employee or manager.</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kstfelt 5">
            <a:extLst>
              <a:ext uri="{FF2B5EF4-FFF2-40B4-BE49-F238E27FC236}">
                <a16:creationId xmlns:a16="http://schemas.microsoft.com/office/drawing/2014/main" id="{EA541350-EED7-47F6-802C-B7E57DE9CFEC}"/>
              </a:ext>
            </a:extLst>
          </p:cNvPr>
          <p:cNvSpPr txBox="1"/>
          <p:nvPr/>
        </p:nvSpPr>
        <p:spPr>
          <a:xfrm>
            <a:off x="446768" y="2626331"/>
            <a:ext cx="3627291" cy="37548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Performance management helps with: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Setting</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individual goals and prioritize work processes. When employees understand how their performance contributes to the overall business goals, they become more engaged and motivated to achieve the assigned goals.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 businesses can drive employee engagement, increase productivity and stimulate growth with automated performance management software. SMEs can have access to all organizational goals and employee performance just by catalyzing growth and innovation through digital performance management.</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Billede 4">
            <a:extLst>
              <a:ext uri="{FF2B5EF4-FFF2-40B4-BE49-F238E27FC236}">
                <a16:creationId xmlns:a16="http://schemas.microsoft.com/office/drawing/2014/main" id="{CD18C2C5-21BB-43B3-9DE6-82F89B5EF158}"/>
              </a:ext>
            </a:extLst>
          </p:cNvPr>
          <p:cNvPicPr>
            <a:picLocks noChangeAspect="1"/>
          </p:cNvPicPr>
          <p:nvPr/>
        </p:nvPicPr>
        <p:blipFill>
          <a:blip r:embed="rId2"/>
          <a:stretch>
            <a:fillRect/>
          </a:stretch>
        </p:blipFill>
        <p:spPr>
          <a:xfrm>
            <a:off x="4291343" y="2626331"/>
            <a:ext cx="4324408" cy="3754874"/>
          </a:xfrm>
          <a:prstGeom prst="rect">
            <a:avLst/>
          </a:prstGeom>
        </p:spPr>
      </p:pic>
    </p:spTree>
    <p:extLst>
      <p:ext uri="{BB962C8B-B14F-4D97-AF65-F5344CB8AC3E}">
        <p14:creationId xmlns:p14="http://schemas.microsoft.com/office/powerpoint/2010/main" val="2737044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446768" y="715858"/>
            <a:ext cx="761047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Weekly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feedback Round</a:t>
            </a:r>
          </a:p>
        </p:txBody>
      </p:sp>
      <p:sp>
        <p:nvSpPr>
          <p:cNvPr id="10" name="Tekstfelt 9">
            <a:extLst>
              <a:ext uri="{FF2B5EF4-FFF2-40B4-BE49-F238E27FC236}">
                <a16:creationId xmlns:a16="http://schemas.microsoft.com/office/drawing/2014/main" id="{FD7A0B86-4B15-4C2D-9A82-38E0B36BEBB5}"/>
              </a:ext>
            </a:extLst>
          </p:cNvPr>
          <p:cNvSpPr txBox="1"/>
          <p:nvPr/>
        </p:nvSpPr>
        <p:spPr>
          <a:xfrm>
            <a:off x="446768" y="1623264"/>
            <a:ext cx="8181184"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Employee strengths are celebrated and opportunities for learning and development are identified when excellent feedback is given. Employee feedback is when team members use a mix of informal and structured feedback mechanisms to communicate, collaborate, and achieve their goals.</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kstfelt 5">
            <a:extLst>
              <a:ext uri="{FF2B5EF4-FFF2-40B4-BE49-F238E27FC236}">
                <a16:creationId xmlns:a16="http://schemas.microsoft.com/office/drawing/2014/main" id="{EA541350-EED7-47F6-802C-B7E57DE9CFEC}"/>
              </a:ext>
            </a:extLst>
          </p:cNvPr>
          <p:cNvSpPr txBox="1"/>
          <p:nvPr/>
        </p:nvSpPr>
        <p:spPr>
          <a:xfrm>
            <a:off x="446768" y="2916770"/>
            <a:ext cx="4125232" cy="33239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Especially for younger employees' constant feedback is very important. They may require it in a more constant way than many top executives are used to (for example, once a week).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feedback must be two-sided.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employee can say what type of help he or she needs, and the manager can say how he or she performs the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SMEs, a 360 ° feedback model may be suitable. In this model, an employee receives feedback from all of his colleagues that he works with every day. Then the second part of the model is the employee's self-evaluation.</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2AC4727B-CC7D-45A5-82E7-F9A8D6718BCE}"/>
              </a:ext>
            </a:extLst>
          </p:cNvPr>
          <p:cNvPicPr>
            <a:picLocks noChangeAspect="1"/>
          </p:cNvPicPr>
          <p:nvPr/>
        </p:nvPicPr>
        <p:blipFill>
          <a:blip r:embed="rId2"/>
          <a:stretch>
            <a:fillRect/>
          </a:stretch>
        </p:blipFill>
        <p:spPr>
          <a:xfrm>
            <a:off x="4816444" y="2998252"/>
            <a:ext cx="3748134" cy="2870657"/>
          </a:xfrm>
          <a:prstGeom prst="rect">
            <a:avLst/>
          </a:prstGeom>
        </p:spPr>
      </p:pic>
    </p:spTree>
    <p:extLst>
      <p:ext uri="{BB962C8B-B14F-4D97-AF65-F5344CB8AC3E}">
        <p14:creationId xmlns:p14="http://schemas.microsoft.com/office/powerpoint/2010/main" val="2206031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446768" y="576402"/>
            <a:ext cx="761047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Weekly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feedback Round</a:t>
            </a:r>
          </a:p>
        </p:txBody>
      </p:sp>
      <p:sp>
        <p:nvSpPr>
          <p:cNvPr id="10" name="Tekstfelt 9">
            <a:extLst>
              <a:ext uri="{FF2B5EF4-FFF2-40B4-BE49-F238E27FC236}">
                <a16:creationId xmlns:a16="http://schemas.microsoft.com/office/drawing/2014/main" id="{FD7A0B86-4B15-4C2D-9A82-38E0B36BEBB5}"/>
              </a:ext>
            </a:extLst>
          </p:cNvPr>
          <p:cNvSpPr txBox="1"/>
          <p:nvPr/>
        </p:nvSpPr>
        <p:spPr>
          <a:xfrm>
            <a:off x="446768" y="1623264"/>
            <a:ext cx="7905750"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 Is possible. Today, Teams meetings and / or "sharing" documents can be used for these feedback rounds.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surveys can be used for 360 ° feedback: Each employee receives feedback from all his / her colleagues with whom he / she works every 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Then the second part of the model is the employee's self-evaluation and one - e.g. quarterly, semi-annually, annually - development interviews or appreciative exchange of experiences with the supervisor.</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Here, Microsoft Teams, Skype, etc. can be used instead of physical meetings.</a:t>
            </a:r>
            <a:endPar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kstfelt 5">
            <a:extLst>
              <a:ext uri="{FF2B5EF4-FFF2-40B4-BE49-F238E27FC236}">
                <a16:creationId xmlns:a16="http://schemas.microsoft.com/office/drawing/2014/main" id="{EA541350-EED7-47F6-802C-B7E57DE9CFEC}"/>
              </a:ext>
            </a:extLst>
          </p:cNvPr>
          <p:cNvSpPr txBox="1"/>
          <p:nvPr/>
        </p:nvSpPr>
        <p:spPr>
          <a:xfrm>
            <a:off x="446768" y="3627063"/>
            <a:ext cx="8425628"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choosing a system, the business owner will be guided by the following functions / parameters: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the program have a free version?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the application available for mobile devices?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the program available for Windows computers?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is the meeting deadline in the free version?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is the meeting participant limit in the free version?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it necessary to install special software?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Does the program have a built-in chat?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Does the program allow you to send files as attachments?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it possible to record the meeting?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Can the meeting be shared via a direct link?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the program in the language of the country where the owner of the business, e.g. Polish, German, etc.?</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9011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6C8EB18-EBC9-4B15-9225-EC957FE372D2}"/>
              </a:ext>
            </a:extLst>
          </p:cNvPr>
          <p:cNvSpPr txBox="1"/>
          <p:nvPr/>
        </p:nvSpPr>
        <p:spPr>
          <a:xfrm>
            <a:off x="446768" y="715858"/>
            <a:ext cx="761047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Checklist for</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feedback Round</a:t>
            </a:r>
          </a:p>
        </p:txBody>
      </p:sp>
      <p:sp>
        <p:nvSpPr>
          <p:cNvPr id="10" name="Tekstfelt 9">
            <a:extLst>
              <a:ext uri="{FF2B5EF4-FFF2-40B4-BE49-F238E27FC236}">
                <a16:creationId xmlns:a16="http://schemas.microsoft.com/office/drawing/2014/main" id="{FD7A0B86-4B15-4C2D-9A82-38E0B36BEBB5}"/>
              </a:ext>
            </a:extLst>
          </p:cNvPr>
          <p:cNvSpPr txBox="1"/>
          <p:nvPr/>
        </p:nvSpPr>
        <p:spPr>
          <a:xfrm>
            <a:off x="446768" y="1623264"/>
            <a:ext cx="7905750"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Performance management focuses on what the company wants to achieve in the long run and gives employees manageable expectations for success.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best way to start a new performance management process is to create a checklist to identify key areas where the greatest impact can be made. A performance management process checklist is a great start for both employees and managers to monitor performance, meet expectations, and provide critical information about the status and growth of the company.</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kstfelt 5">
            <a:extLst>
              <a:ext uri="{FF2B5EF4-FFF2-40B4-BE49-F238E27FC236}">
                <a16:creationId xmlns:a16="http://schemas.microsoft.com/office/drawing/2014/main" id="{EA541350-EED7-47F6-802C-B7E57DE9CFEC}"/>
              </a:ext>
            </a:extLst>
          </p:cNvPr>
          <p:cNvSpPr txBox="1"/>
          <p:nvPr/>
        </p:nvSpPr>
        <p:spPr>
          <a:xfrm>
            <a:off x="446768" y="3210603"/>
            <a:ext cx="8425628" cy="169277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feedback meetings should focus 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Organizational goals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Employee development</a:t>
            </a:r>
            <a:endParaRPr kumimoji="0" lang="da-DK"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69A61360-72B4-4E92-A84A-315826363432}"/>
              </a:ext>
            </a:extLst>
          </p:cNvPr>
          <p:cNvPicPr>
            <a:picLocks noChangeAspect="1"/>
          </p:cNvPicPr>
          <p:nvPr/>
        </p:nvPicPr>
        <p:blipFill>
          <a:blip r:embed="rId2"/>
          <a:stretch>
            <a:fillRect/>
          </a:stretch>
        </p:blipFill>
        <p:spPr>
          <a:xfrm>
            <a:off x="4399643" y="4026211"/>
            <a:ext cx="3838669" cy="2559113"/>
          </a:xfrm>
          <a:prstGeom prst="rect">
            <a:avLst/>
          </a:prstGeom>
        </p:spPr>
      </p:pic>
    </p:spTree>
    <p:extLst>
      <p:ext uri="{BB962C8B-B14F-4D97-AF65-F5344CB8AC3E}">
        <p14:creationId xmlns:p14="http://schemas.microsoft.com/office/powerpoint/2010/main" val="3140407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563C05F-C752-429A-9091-BF25C925A8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pic>
        <p:nvPicPr>
          <p:cNvPr id="5" name="Onlinemedier 4" title="What will the future of jobs be like?">
            <a:hlinkClick r:id="" action="ppaction://media"/>
            <a:extLst>
              <a:ext uri="{FF2B5EF4-FFF2-40B4-BE49-F238E27FC236}">
                <a16:creationId xmlns:a16="http://schemas.microsoft.com/office/drawing/2014/main" id="{49B1947E-264D-49B0-A842-454BA8DF8FBB}"/>
              </a:ext>
            </a:extLst>
          </p:cNvPr>
          <p:cNvPicPr>
            <a:picLocks noRot="1" noChangeAspect="1"/>
          </p:cNvPicPr>
          <p:nvPr>
            <a:videoFile r:link="rId1"/>
          </p:nvPr>
        </p:nvPicPr>
        <p:blipFill>
          <a:blip r:embed="rId3"/>
          <a:stretch>
            <a:fillRect/>
          </a:stretch>
        </p:blipFill>
        <p:spPr>
          <a:xfrm>
            <a:off x="0" y="1673424"/>
            <a:ext cx="9217024" cy="5184576"/>
          </a:xfrm>
          <a:prstGeom prst="rect">
            <a:avLst/>
          </a:prstGeom>
        </p:spPr>
      </p:pic>
      <p:sp>
        <p:nvSpPr>
          <p:cNvPr id="3" name="Tekstfelt 2">
            <a:extLst>
              <a:ext uri="{FF2B5EF4-FFF2-40B4-BE49-F238E27FC236}">
                <a16:creationId xmlns:a16="http://schemas.microsoft.com/office/drawing/2014/main" id="{06D86451-ABEE-4AF9-90F1-DCB0CACE0D5E}"/>
              </a:ext>
            </a:extLst>
          </p:cNvPr>
          <p:cNvSpPr txBox="1"/>
          <p:nvPr/>
        </p:nvSpPr>
        <p:spPr>
          <a:xfrm>
            <a:off x="379536" y="1438744"/>
            <a:ext cx="8837488" cy="234680"/>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Verdana"/>
                <a:ea typeface="+mn-ea"/>
                <a:cs typeface="+mn-cs"/>
                <a:hlinkClick r:id="rId4"/>
              </a:rPr>
              <a:t>https://www.weforum.org/videos/what-will-the-future-of-jobs-be-like-b77cb5bf46</a:t>
            </a:r>
            <a:endParaRPr kumimoji="0" lang="da-DK"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6" name="Rektangel 5">
            <a:extLst>
              <a:ext uri="{FF2B5EF4-FFF2-40B4-BE49-F238E27FC236}">
                <a16:creationId xmlns:a16="http://schemas.microsoft.com/office/drawing/2014/main" id="{01DBF567-A43B-4179-80A1-61DFB358CFFD}"/>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8" name="Tekstfelt 7">
            <a:extLst>
              <a:ext uri="{FF2B5EF4-FFF2-40B4-BE49-F238E27FC236}">
                <a16:creationId xmlns:a16="http://schemas.microsoft.com/office/drawing/2014/main" id="{7377E5EA-2ED2-4C3D-B98B-E38BB444466C}"/>
              </a:ext>
            </a:extLst>
          </p:cNvPr>
          <p:cNvSpPr txBox="1"/>
          <p:nvPr/>
        </p:nvSpPr>
        <p:spPr>
          <a:xfrm>
            <a:off x="274637" y="710987"/>
            <a:ext cx="7610475" cy="584775"/>
          </a:xfrm>
          <a:prstGeom prst="rect">
            <a:avLst/>
          </a:prstGeom>
          <a:noFill/>
        </p:spPr>
        <p:txBody>
          <a:bodyPr wrap="square">
            <a:spAutoFit/>
          </a:bodyPr>
          <a:lstStyle/>
          <a:p>
            <a:pPr>
              <a:defRPr/>
            </a:pPr>
            <a:r>
              <a:rPr lang="da-DK" sz="3200" b="1" dirty="0">
                <a:solidFill>
                  <a:prstClr val="black"/>
                </a:solidFill>
                <a:latin typeface="Arial" panose="020B0604020202020204" pitchFamily="34" charset="0"/>
                <a:cs typeface="Arial" panose="020B0604020202020204" pitchFamily="34" charset="0"/>
              </a:rPr>
              <a:t>The future of Jobs</a:t>
            </a:r>
          </a:p>
        </p:txBody>
      </p:sp>
    </p:spTree>
    <p:extLst>
      <p:ext uri="{BB962C8B-B14F-4D97-AF65-F5344CB8AC3E}">
        <p14:creationId xmlns:p14="http://schemas.microsoft.com/office/powerpoint/2010/main" val="318799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2A94207-66D6-4358-B0EB-6227BF92FC37}"/>
              </a:ext>
            </a:extLst>
          </p:cNvPr>
          <p:cNvSpPr>
            <a:spLocks noGrp="1"/>
          </p:cNvSpPr>
          <p:nvPr>
            <p:ph idx="1"/>
          </p:nvPr>
        </p:nvSpPr>
        <p:spPr>
          <a:xfrm>
            <a:off x="446769" y="2296973"/>
            <a:ext cx="4125232" cy="3314255"/>
          </a:xfrm>
        </p:spPr>
        <p:txBody>
          <a:bodyPr>
            <a:normAutofit fontScale="62500" lnSpcReduction="20000"/>
          </a:bodyPr>
          <a:lstStyle/>
          <a:p>
            <a:pPr marL="0" indent="0">
              <a:buNone/>
            </a:pPr>
            <a:r>
              <a:rPr lang="en-US" sz="3800" b="1" dirty="0">
                <a:latin typeface="Arial" panose="020B0604020202020204" pitchFamily="34" charset="0"/>
                <a:cs typeface="Arial" panose="020B0604020202020204" pitchFamily="34" charset="0"/>
              </a:rPr>
              <a:t>Staff development</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Development of both personal and social competencies and professional qualifications</a:t>
            </a:r>
          </a:p>
          <a:p>
            <a:pPr marL="0" indent="0">
              <a:buNone/>
            </a:pPr>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3400" b="1" dirty="0">
                <a:latin typeface="Arial" panose="020B0604020202020204" pitchFamily="34" charset="0"/>
                <a:cs typeface="Arial" panose="020B0604020202020204" pitchFamily="34" charset="0"/>
              </a:rPr>
              <a:t>Is tied up in and dependent on:</a:t>
            </a:r>
          </a:p>
          <a:p>
            <a:pPr marL="0" indent="0">
              <a:buNone/>
            </a:pPr>
            <a:endParaRPr lang="en-US" sz="2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b="1" dirty="0">
                <a:latin typeface="Arial" panose="020B0604020202020204" pitchFamily="34" charset="0"/>
                <a:cs typeface="Arial" panose="020B0604020202020204" pitchFamily="34" charset="0"/>
              </a:rPr>
              <a:t>Corporate culture </a:t>
            </a:r>
            <a:r>
              <a:rPr lang="en-US" sz="2200" dirty="0">
                <a:latin typeface="Arial" panose="020B0604020202020204" pitchFamily="34" charset="0"/>
                <a:cs typeface="Arial" panose="020B0604020202020204" pitchFamily="34" charset="0"/>
              </a:rPr>
              <a:t>- traditions, attitudes</a:t>
            </a:r>
          </a:p>
          <a:p>
            <a:pPr>
              <a:buFont typeface="Wingdings" panose="05000000000000000000" pitchFamily="2" charset="2"/>
              <a:buChar char="§"/>
            </a:pPr>
            <a:endParaRPr lang="en-US" sz="2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b="1" dirty="0">
                <a:latin typeface="Arial" panose="020B0604020202020204" pitchFamily="34" charset="0"/>
                <a:cs typeface="Arial" panose="020B0604020202020204" pitchFamily="34" charset="0"/>
              </a:rPr>
              <a:t>Management</a:t>
            </a:r>
            <a:r>
              <a:rPr lang="en-US" sz="2200" dirty="0">
                <a:latin typeface="Arial" panose="020B0604020202020204" pitchFamily="34" charset="0"/>
                <a:cs typeface="Arial" panose="020B0604020202020204" pitchFamily="34" charset="0"/>
              </a:rPr>
              <a:t> - attitude to competence development and own competencies within the area</a:t>
            </a:r>
          </a:p>
          <a:p>
            <a:pPr>
              <a:buFont typeface="Wingdings" panose="05000000000000000000" pitchFamily="2" charset="2"/>
              <a:buChar char="§"/>
            </a:pPr>
            <a:endParaRPr lang="en-US" sz="2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b="1" dirty="0">
                <a:latin typeface="Arial" panose="020B0604020202020204" pitchFamily="34" charset="0"/>
                <a:cs typeface="Arial" panose="020B0604020202020204" pitchFamily="34" charset="0"/>
              </a:rPr>
              <a:t>Job content and opportunities </a:t>
            </a:r>
            <a:r>
              <a:rPr lang="en-US" sz="2200" dirty="0">
                <a:latin typeface="Arial" panose="020B0604020202020204" pitchFamily="34" charset="0"/>
                <a:cs typeface="Arial" panose="020B0604020202020204" pitchFamily="34" charset="0"/>
              </a:rPr>
              <a:t>- in current jobs and in future, development for the company's and own sake</a:t>
            </a:r>
            <a:endParaRPr lang="da-DK" sz="2200" dirty="0">
              <a:latin typeface="Arial" panose="020B0604020202020204" pitchFamily="34" charset="0"/>
              <a:cs typeface="Arial" panose="020B0604020202020204" pitchFamily="34" charset="0"/>
            </a:endParaRPr>
          </a:p>
        </p:txBody>
      </p:sp>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Tekstfelt 4">
            <a:extLst>
              <a:ext uri="{FF2B5EF4-FFF2-40B4-BE49-F238E27FC236}">
                <a16:creationId xmlns:a16="http://schemas.microsoft.com/office/drawing/2014/main" id="{B1142D91-2897-43C2-95DF-7D303A096D9F}"/>
              </a:ext>
            </a:extLst>
          </p:cNvPr>
          <p:cNvSpPr txBox="1"/>
          <p:nvPr/>
        </p:nvSpPr>
        <p:spPr>
          <a:xfrm>
            <a:off x="356233" y="743018"/>
            <a:ext cx="7610475"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3200" b="1" dirty="0">
                <a:solidFill>
                  <a:prstClr val="black"/>
                </a:solidFill>
                <a:latin typeface="Arial" panose="020B0604020202020204" pitchFamily="34" charset="0"/>
                <a:cs typeface="Arial" panose="020B0604020202020204" pitchFamily="34" charset="0"/>
              </a:rPr>
              <a:t>Professional Development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3200" b="1" dirty="0">
                <a:solidFill>
                  <a:prstClr val="black"/>
                </a:solidFill>
                <a:latin typeface="Arial" panose="020B0604020202020204" pitchFamily="34" charset="0"/>
                <a:cs typeface="Arial" panose="020B0604020202020204" pitchFamily="34" charset="0"/>
              </a:rPr>
              <a:t>and Training</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Billede 7">
            <a:extLst>
              <a:ext uri="{FF2B5EF4-FFF2-40B4-BE49-F238E27FC236}">
                <a16:creationId xmlns:a16="http://schemas.microsoft.com/office/drawing/2014/main" id="{9AC1BDCF-2441-4D7D-BDFB-17F543F6750A}"/>
              </a:ext>
            </a:extLst>
          </p:cNvPr>
          <p:cNvPicPr>
            <a:picLocks noChangeAspect="1"/>
          </p:cNvPicPr>
          <p:nvPr/>
        </p:nvPicPr>
        <p:blipFill>
          <a:blip r:embed="rId2"/>
          <a:stretch>
            <a:fillRect/>
          </a:stretch>
        </p:blipFill>
        <p:spPr>
          <a:xfrm>
            <a:off x="4836502" y="2598640"/>
            <a:ext cx="3860729" cy="2891820"/>
          </a:xfrm>
          <a:prstGeom prst="rect">
            <a:avLst/>
          </a:prstGeom>
        </p:spPr>
      </p:pic>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005969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2B574-7190-4583-B6DA-8FD376D2A878}"/>
              </a:ext>
            </a:extLst>
          </p:cNvPr>
          <p:cNvSpPr>
            <a:spLocks noGrp="1"/>
          </p:cNvSpPr>
          <p:nvPr>
            <p:ph type="title"/>
          </p:nvPr>
        </p:nvSpPr>
        <p:spPr>
          <a:xfrm>
            <a:off x="251520" y="328970"/>
            <a:ext cx="7058142" cy="972108"/>
          </a:xfrm>
        </p:spPr>
        <p:txBody>
          <a:bodyPr>
            <a:noAutofit/>
          </a:bodyPr>
          <a:lstStyle/>
          <a:p>
            <a:pPr>
              <a:lnSpc>
                <a:spcPct val="100000"/>
              </a:lnSpc>
            </a:pPr>
            <a:r>
              <a:rPr lang="en-US" sz="3200" dirty="0">
                <a:latin typeface="Arial" panose="020B0604020202020204" pitchFamily="34" charset="0"/>
                <a:cs typeface="Arial" panose="020B0604020202020204" pitchFamily="34" charset="0"/>
              </a:rPr>
              <a:t>Personal, industry and methodological competencies</a:t>
            </a:r>
            <a:endParaRPr lang="da-DK" sz="3200" dirty="0">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id="{6AA4E024-50EE-4DF4-ABA1-70F146B221EC}"/>
              </a:ext>
            </a:extLst>
          </p:cNvPr>
          <p:cNvSpPr>
            <a:spLocks noGrp="1"/>
          </p:cNvSpPr>
          <p:nvPr>
            <p:ph idx="1"/>
          </p:nvPr>
        </p:nvSpPr>
        <p:spPr>
          <a:xfrm>
            <a:off x="360161" y="3049636"/>
            <a:ext cx="3709770" cy="3666722"/>
          </a:xfrm>
          <a:ln>
            <a:solidFill>
              <a:srgbClr val="EE4C3C"/>
            </a:solidFill>
          </a:ln>
        </p:spPr>
        <p:txBody>
          <a:bodyPr>
            <a:normAutofit/>
          </a:bodyPr>
          <a:lstStyle/>
          <a:p>
            <a:pPr marL="0" indent="0">
              <a:lnSpc>
                <a:spcPct val="150000"/>
              </a:lnSpc>
              <a:buNone/>
            </a:pPr>
            <a:r>
              <a:rPr lang="en-US" b="1" i="1" dirty="0">
                <a:latin typeface="Arial" panose="020B0604020202020204" pitchFamily="34" charset="0"/>
                <a:cs typeface="Arial" panose="020B0604020202020204" pitchFamily="34" charset="0"/>
              </a:rPr>
              <a:t>Personal skills:</a:t>
            </a:r>
          </a:p>
          <a:p>
            <a:pPr marL="0" indent="0">
              <a:lnSpc>
                <a:spcPct val="150000"/>
              </a:lnSpc>
              <a:buNone/>
            </a:pPr>
            <a:r>
              <a:rPr lang="en-US" i="1" dirty="0">
                <a:latin typeface="Arial" panose="020B0604020202020204" pitchFamily="34" charset="0"/>
                <a:cs typeface="Arial" panose="020B0604020202020204" pitchFamily="34" charset="0"/>
              </a:rPr>
              <a:t>Personal competencies are determined by your basic human qualities, attitudes, self-awareness and experiences. These are the qualities that influence how you tackle and perform your work in daily life and in collaboration with others. If you e.g. is analytical, independent, curious, detail-oriented, outgoing, etc.</a:t>
            </a:r>
          </a:p>
          <a:p>
            <a:pPr marL="0" indent="0">
              <a:lnSpc>
                <a:spcPct val="150000"/>
              </a:lnSpc>
              <a:buNone/>
            </a:pPr>
            <a:endParaRPr lang="en-US" b="1" i="1" dirty="0">
              <a:latin typeface="Arial" panose="020B0604020202020204" pitchFamily="34" charset="0"/>
              <a:cs typeface="Arial" panose="020B0604020202020204" pitchFamily="34" charset="0"/>
            </a:endParaRPr>
          </a:p>
          <a:p>
            <a:pPr marL="0" indent="0">
              <a:lnSpc>
                <a:spcPct val="150000"/>
              </a:lnSpc>
              <a:buNone/>
            </a:pPr>
            <a:r>
              <a:rPr lang="en-US" b="1" i="1" dirty="0">
                <a:latin typeface="Arial" panose="020B0604020202020204" pitchFamily="34" charset="0"/>
                <a:cs typeface="Arial" panose="020B0604020202020204" pitchFamily="34" charset="0"/>
              </a:rPr>
              <a:t>Professional skills:</a:t>
            </a:r>
          </a:p>
          <a:p>
            <a:pPr marL="0" indent="0">
              <a:lnSpc>
                <a:spcPct val="150000"/>
              </a:lnSpc>
              <a:buNone/>
            </a:pPr>
            <a:r>
              <a:rPr lang="en-US" i="1" dirty="0">
                <a:latin typeface="Arial" panose="020B0604020202020204" pitchFamily="34" charset="0"/>
                <a:cs typeface="Arial" panose="020B0604020202020204" pitchFamily="34" charset="0"/>
              </a:rPr>
              <a:t>Professional competencies are the competencies you have acquired through education, your work or leisure activities. It can be project management, programming, presentation techniques, citizen service, etc.</a:t>
            </a:r>
            <a:endParaRPr lang="da-DK" dirty="0"/>
          </a:p>
        </p:txBody>
      </p:sp>
      <p:sp>
        <p:nvSpPr>
          <p:cNvPr id="4" name="Pladsholder til dato 3">
            <a:extLst>
              <a:ext uri="{FF2B5EF4-FFF2-40B4-BE49-F238E27FC236}">
                <a16:creationId xmlns:a16="http://schemas.microsoft.com/office/drawing/2014/main" id="{B7BFC145-B506-41DD-ABA4-90DCDFB1ED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Rektangel 5">
            <a:extLst>
              <a:ext uri="{FF2B5EF4-FFF2-40B4-BE49-F238E27FC236}">
                <a16:creationId xmlns:a16="http://schemas.microsoft.com/office/drawing/2014/main" id="{5A5562CF-124D-4CE6-9EE4-CEC9700F2245}"/>
              </a:ext>
            </a:extLst>
          </p:cNvPr>
          <p:cNvSpPr/>
          <p:nvPr/>
        </p:nvSpPr>
        <p:spPr>
          <a:xfrm>
            <a:off x="4447478" y="1617971"/>
            <a:ext cx="4445000" cy="3704732"/>
          </a:xfrm>
          <a:prstGeom prst="rect">
            <a:avLst/>
          </a:prstGeom>
          <a:ln>
            <a:solidFill>
              <a:srgbClr val="EE4C3C"/>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Professional competencies: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Professional competencies are competencies that are linked to a specific industry. If you have worked in the furniture industry, you get e.g. an insight that will be attractive to some particular companies in this industry.</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Methodological competencies: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Methodological competencies are the type of professional competencies that are not linked to a specific industry. It can e.g. be the salesperson from the furniture industry, who probably has sales skills, regardless of which industry he / she works with. IT, communication and teaching are other examples of methodological competencies</a:t>
            </a:r>
            <a:endParaRPr kumimoji="0" lang="da-DK" sz="1200" i="1" u="none" strike="noStrike" kern="1200" cap="none" spc="0" normalizeH="0" baseline="0" noProof="0" dirty="0">
              <a:ln>
                <a:noFill/>
              </a:ln>
              <a:solidFill>
                <a:prstClr val="black"/>
              </a:solidFill>
              <a:effectLst/>
              <a:uLnTx/>
              <a:uFillTx/>
              <a:latin typeface="Verdana"/>
              <a:ea typeface="+mn-ea"/>
              <a:cs typeface="+mn-cs"/>
            </a:endParaRPr>
          </a:p>
        </p:txBody>
      </p:sp>
      <p:sp>
        <p:nvSpPr>
          <p:cNvPr id="7" name="Rektangel 6">
            <a:extLst>
              <a:ext uri="{FF2B5EF4-FFF2-40B4-BE49-F238E27FC236}">
                <a16:creationId xmlns:a16="http://schemas.microsoft.com/office/drawing/2014/main" id="{8BFB3D1D-0A8E-49B1-803A-7DD5919054CF}"/>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pic>
        <p:nvPicPr>
          <p:cNvPr id="13" name="Billede 12">
            <a:extLst>
              <a:ext uri="{FF2B5EF4-FFF2-40B4-BE49-F238E27FC236}">
                <a16:creationId xmlns:a16="http://schemas.microsoft.com/office/drawing/2014/main" id="{10444DD3-45E5-4E9C-8162-9C672156A46A}"/>
              </a:ext>
            </a:extLst>
          </p:cNvPr>
          <p:cNvPicPr>
            <a:picLocks noChangeAspect="1"/>
          </p:cNvPicPr>
          <p:nvPr/>
        </p:nvPicPr>
        <p:blipFill>
          <a:blip r:embed="rId2"/>
          <a:stretch>
            <a:fillRect/>
          </a:stretch>
        </p:blipFill>
        <p:spPr>
          <a:xfrm>
            <a:off x="4447479" y="5382858"/>
            <a:ext cx="4444999" cy="1333500"/>
          </a:xfrm>
          <a:prstGeom prst="rect">
            <a:avLst/>
          </a:prstGeom>
        </p:spPr>
      </p:pic>
      <p:pic>
        <p:nvPicPr>
          <p:cNvPr id="6147" name="Picture 3" descr="Alkoholbehandling for medarbejdere - Få gode råd her">
            <a:extLst>
              <a:ext uri="{FF2B5EF4-FFF2-40B4-BE49-F238E27FC236}">
                <a16:creationId xmlns:a16="http://schemas.microsoft.com/office/drawing/2014/main" id="{186408DF-5DC3-476F-A0B6-34CCD5BD4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13" y="1611499"/>
            <a:ext cx="3714696"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546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0561A5B-03F2-48BA-92A9-865E87078927}"/>
              </a:ext>
            </a:extLst>
          </p:cNvPr>
          <p:cNvSpPr/>
          <p:nvPr/>
        </p:nvSpPr>
        <p:spPr>
          <a:xfrm>
            <a:off x="570410" y="4902927"/>
            <a:ext cx="7354253" cy="1175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felt 3">
            <a:extLst>
              <a:ext uri="{FF2B5EF4-FFF2-40B4-BE49-F238E27FC236}">
                <a16:creationId xmlns:a16="http://schemas.microsoft.com/office/drawing/2014/main" id="{119C69AA-58A7-4490-A1DC-88D0E5151F8F}"/>
              </a:ext>
            </a:extLst>
          </p:cNvPr>
          <p:cNvSpPr txBox="1"/>
          <p:nvPr/>
        </p:nvSpPr>
        <p:spPr>
          <a:xfrm>
            <a:off x="570410" y="391734"/>
            <a:ext cx="6840583"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Personnel Management and the Generation Z</a:t>
            </a:r>
            <a:endParaRPr kumimoji="0" lang="en-GB" sz="32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C2A932D3-5F30-417A-8923-A7BA15A49093}"/>
              </a:ext>
            </a:extLst>
          </p:cNvPr>
          <p:cNvSpPr txBox="1"/>
          <p:nvPr/>
        </p:nvSpPr>
        <p:spPr>
          <a:xfrm>
            <a:off x="570410" y="1741713"/>
            <a:ext cx="7210560" cy="4760278"/>
          </a:xfrm>
          <a:prstGeom prst="rect">
            <a:avLst/>
          </a:prstGeom>
          <a:noFill/>
        </p:spPr>
        <p:txBody>
          <a:bodyPr wrap="square" rtlCol="0">
            <a:spAutoFit/>
          </a:bodyPr>
          <a:lstStyle/>
          <a:p>
            <a:pPr algn="just">
              <a:spcAft>
                <a:spcPts val="800"/>
              </a:spcAft>
            </a:pPr>
            <a:r>
              <a:rPr lang="en-GB" sz="1800" b="1" i="1" dirty="0">
                <a:effectLst/>
                <a:latin typeface="Arial" panose="020B0604020202020204" pitchFamily="34" charset="0"/>
                <a:ea typeface="Calibri" panose="020F0502020204030204" pitchFamily="34" charset="0"/>
                <a:cs typeface="Arial" panose="020B0604020202020204" pitchFamily="34" charset="0"/>
              </a:rPr>
              <a:t>What human resource management requirements will SMEs have in terms of recruiting suitable trainees and skilled workers? </a:t>
            </a:r>
            <a:endParaRPr lang="da-DK" sz="18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Dealing with Generation Y and especially Generation Z plays a major role in attracting young people in particular to small and medium-sized companies. </a:t>
            </a:r>
          </a:p>
          <a:p>
            <a:pPr algn="just">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Generation Z in particular (people born around the end of the 1990s - 2010) sometimes focuses on different values with regard to professional requirements than previous generations. </a:t>
            </a:r>
          </a:p>
          <a:p>
            <a:pPr algn="just">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en-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They attach great importance to a healthy lifestyle and have grown up with mobile devices (especially smartphones), which are everyday companions for them, whether in their professional or private life.</a:t>
            </a:r>
            <a:endParaRPr lang="da-DK"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7414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Tekstfelt 4">
            <a:extLst>
              <a:ext uri="{FF2B5EF4-FFF2-40B4-BE49-F238E27FC236}">
                <a16:creationId xmlns:a16="http://schemas.microsoft.com/office/drawing/2014/main" id="{B1142D91-2897-43C2-95DF-7D303A096D9F}"/>
              </a:ext>
            </a:extLst>
          </p:cNvPr>
          <p:cNvSpPr txBox="1"/>
          <p:nvPr/>
        </p:nvSpPr>
        <p:spPr>
          <a:xfrm>
            <a:off x="356233" y="743018"/>
            <a:ext cx="761047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Invest in critical skills</a:t>
            </a:r>
            <a:endParaRPr kumimoji="0" lang="en-GB" sz="32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2" name="Titel 1">
            <a:extLst>
              <a:ext uri="{FF2B5EF4-FFF2-40B4-BE49-F238E27FC236}">
                <a16:creationId xmlns:a16="http://schemas.microsoft.com/office/drawing/2014/main" id="{A68FCECA-B3BC-4FEB-8187-7C93B251DF83}"/>
              </a:ext>
            </a:extLst>
          </p:cNvPr>
          <p:cNvSpPr>
            <a:spLocks noGrp="1"/>
          </p:cNvSpPr>
          <p:nvPr>
            <p:ph type="title"/>
          </p:nvPr>
        </p:nvSpPr>
        <p:spPr>
          <a:xfrm>
            <a:off x="437714" y="2966302"/>
            <a:ext cx="6932612" cy="462698"/>
          </a:xfrm>
        </p:spPr>
        <p:txBody>
          <a:bodyPr>
            <a:noAutofit/>
          </a:bodyPr>
          <a:lstStyle/>
          <a:p>
            <a:r>
              <a:rPr lang="da-DK" sz="3200" dirty="0">
                <a:latin typeface="Arial" panose="020B0604020202020204" pitchFamily="34" charset="0"/>
                <a:cs typeface="Arial" panose="020B0604020202020204" pitchFamily="34" charset="0"/>
              </a:rPr>
              <a:t>Case  </a:t>
            </a:r>
          </a:p>
        </p:txBody>
      </p:sp>
      <p:sp>
        <p:nvSpPr>
          <p:cNvPr id="13" name="Pladsholder til indhold 2">
            <a:extLst>
              <a:ext uri="{FF2B5EF4-FFF2-40B4-BE49-F238E27FC236}">
                <a16:creationId xmlns:a16="http://schemas.microsoft.com/office/drawing/2014/main" id="{28C61C9F-E5C2-4F0B-9696-4EF24E748A20}"/>
              </a:ext>
            </a:extLst>
          </p:cNvPr>
          <p:cNvSpPr txBox="1">
            <a:spLocks/>
          </p:cNvSpPr>
          <p:nvPr/>
        </p:nvSpPr>
        <p:spPr>
          <a:xfrm>
            <a:off x="437714" y="3532624"/>
            <a:ext cx="3717827" cy="2913443"/>
          </a:xfrm>
          <a:prstGeom prst="rect">
            <a:avLst/>
          </a:prstGeom>
        </p:spPr>
        <p:txBody>
          <a:bodyPr vert="horz" lIns="0" tIns="0" rIns="0" bIns="0" rtlCol="0">
            <a:normAutofit fontScale="92500" lnSpcReduction="10000"/>
          </a:bodyPr>
          <a:lstStyle>
            <a:lvl1pPr marL="161925" indent="-161925" algn="l" defTabSz="685800" rtl="0" eaLnBrk="1" latinLnBrk="0" hangingPunct="1">
              <a:lnSpc>
                <a:spcPct val="104000"/>
              </a:lnSpc>
              <a:spcBef>
                <a:spcPts val="0"/>
              </a:spcBef>
              <a:buSzPct val="75000"/>
              <a:buFont typeface="Wingdings" pitchFamily="2" charset="2"/>
              <a:buChar char="n"/>
              <a:defRPr sz="1200" kern="1200">
                <a:solidFill>
                  <a:schemeClr val="tx1"/>
                </a:solidFill>
                <a:latin typeface="+mn-lt"/>
                <a:ea typeface="+mn-ea"/>
                <a:cs typeface="+mn-cs"/>
              </a:defRPr>
            </a:lvl1pPr>
            <a:lvl2pPr marL="324000" indent="-162000" algn="l" defTabSz="685800" rtl="0" eaLnBrk="1" latinLnBrk="0" hangingPunct="1">
              <a:lnSpc>
                <a:spcPct val="104000"/>
              </a:lnSpc>
              <a:spcBef>
                <a:spcPts val="0"/>
              </a:spcBef>
              <a:buFont typeface="Arial" pitchFamily="34" charset="0"/>
              <a:buChar char="–"/>
              <a:defRPr sz="1200" kern="1200">
                <a:solidFill>
                  <a:schemeClr val="tx1"/>
                </a:solidFill>
                <a:latin typeface="+mn-lt"/>
                <a:ea typeface="+mn-ea"/>
                <a:cs typeface="+mn-cs"/>
              </a:defRPr>
            </a:lvl2pPr>
            <a:lvl3pPr marL="324000" indent="-162000" algn="l" defTabSz="685800" rtl="0" eaLnBrk="1" latinLnBrk="0" hangingPunct="1">
              <a:lnSpc>
                <a:spcPct val="104000"/>
              </a:lnSpc>
              <a:spcBef>
                <a:spcPts val="0"/>
              </a:spcBef>
              <a:buSzPct val="75000"/>
              <a:buFont typeface="Wingdings" pitchFamily="2" charset="2"/>
              <a:buChar char="n"/>
              <a:defRPr sz="1050" kern="1200">
                <a:solidFill>
                  <a:schemeClr val="tx1"/>
                </a:solidFill>
                <a:latin typeface="+mn-lt"/>
                <a:ea typeface="+mn-ea"/>
                <a:cs typeface="+mn-cs"/>
              </a:defRPr>
            </a:lvl3pPr>
            <a:lvl4pPr marL="486000" indent="-162000" algn="l" defTabSz="685800" rtl="0" eaLnBrk="1" latinLnBrk="0" hangingPunct="1">
              <a:lnSpc>
                <a:spcPct val="104000"/>
              </a:lnSpc>
              <a:spcBef>
                <a:spcPts val="0"/>
              </a:spcBef>
              <a:buFont typeface="Arial" pitchFamily="34" charset="0"/>
              <a:buChar char="–"/>
              <a:defRPr sz="1050" kern="1200">
                <a:solidFill>
                  <a:schemeClr val="tx1"/>
                </a:solidFill>
                <a:latin typeface="+mn-lt"/>
                <a:ea typeface="+mn-ea"/>
                <a:cs typeface="+mn-cs"/>
              </a:defRPr>
            </a:lvl4pPr>
            <a:lvl5pPr marL="648000" indent="-162000" algn="l" defTabSz="685800" rtl="0" eaLnBrk="1" latinLnBrk="0" hangingPunct="1">
              <a:lnSpc>
                <a:spcPct val="104000"/>
              </a:lnSpc>
              <a:spcBef>
                <a:spcPts val="0"/>
              </a:spcBef>
              <a:buSzPct val="75000"/>
              <a:buFont typeface="Wingdings" pitchFamily="2" charset="2"/>
              <a:buChar char="n"/>
              <a:defRPr sz="9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buFont typeface="Wingdings" pitchFamily="2" charset="2"/>
              <a:buNone/>
            </a:pPr>
            <a:r>
              <a:rPr lang="en-US" sz="2100" b="1" dirty="0">
                <a:latin typeface="Arial" panose="020B0604020202020204" pitchFamily="34" charset="0"/>
                <a:cs typeface="Arial" panose="020B0604020202020204" pitchFamily="34" charset="0"/>
              </a:rPr>
              <a:t>Which competencies are most focused on in your company?</a:t>
            </a:r>
            <a:br>
              <a:rPr lang="da-DK" sz="2100" b="1" dirty="0">
                <a:latin typeface="Arial" panose="020B0604020202020204" pitchFamily="34" charset="0"/>
                <a:cs typeface="Arial" panose="020B0604020202020204" pitchFamily="34" charset="0"/>
              </a:rPr>
            </a:br>
            <a:endParaRPr lang="da-DK" sz="2100" b="1" dirty="0">
              <a:latin typeface="Arial" panose="020B0604020202020204" pitchFamily="34" charset="0"/>
              <a:cs typeface="Arial" panose="020B0604020202020204" pitchFamily="34" charset="0"/>
            </a:endParaRPr>
          </a:p>
          <a:p>
            <a:pPr marL="0" indent="0">
              <a:lnSpc>
                <a:spcPct val="100000"/>
              </a:lnSpc>
              <a:buFont typeface="Wingdings" pitchFamily="2" charset="2"/>
              <a:buNone/>
            </a:pPr>
            <a:r>
              <a:rPr lang="en-US" sz="1600" b="1" dirty="0">
                <a:latin typeface="Arial" panose="020B0604020202020204" pitchFamily="34" charset="0"/>
                <a:cs typeface="Arial" panose="020B0604020202020204" pitchFamily="34" charset="0"/>
              </a:rPr>
              <a:t>Professional</a:t>
            </a:r>
          </a:p>
          <a:p>
            <a:pPr marL="0" indent="0">
              <a:lnSpc>
                <a:spcPct val="100000"/>
              </a:lnSpc>
              <a:buFont typeface="Wingdings" pitchFamily="2" charset="2"/>
              <a:buNone/>
            </a:pPr>
            <a:r>
              <a:rPr lang="en-US" sz="1600" b="1" dirty="0">
                <a:latin typeface="Arial" panose="020B0604020202020204" pitchFamily="34" charset="0"/>
                <a:cs typeface="Arial" panose="020B0604020202020204" pitchFamily="34" charset="0"/>
              </a:rPr>
              <a:t>Personal</a:t>
            </a:r>
          </a:p>
          <a:p>
            <a:pPr marL="0" indent="0">
              <a:lnSpc>
                <a:spcPct val="100000"/>
              </a:lnSpc>
              <a:buFont typeface="Wingdings" pitchFamily="2" charset="2"/>
              <a:buNone/>
            </a:pPr>
            <a:r>
              <a:rPr lang="en-US" sz="1600" b="1" dirty="0">
                <a:latin typeface="Arial" panose="020B0604020202020204" pitchFamily="34" charset="0"/>
                <a:cs typeface="Arial" panose="020B0604020202020204" pitchFamily="34" charset="0"/>
              </a:rPr>
              <a:t>Professional</a:t>
            </a:r>
          </a:p>
          <a:p>
            <a:pPr marL="0" indent="0">
              <a:lnSpc>
                <a:spcPct val="100000"/>
              </a:lnSpc>
              <a:buFont typeface="Wingdings" pitchFamily="2" charset="2"/>
              <a:buNone/>
            </a:pPr>
            <a:r>
              <a:rPr lang="en-US" sz="1600" b="1" dirty="0">
                <a:latin typeface="Arial" panose="020B0604020202020204" pitchFamily="34" charset="0"/>
                <a:cs typeface="Arial" panose="020B0604020202020204" pitchFamily="34" charset="0"/>
              </a:rPr>
              <a:t>Methodological</a:t>
            </a:r>
          </a:p>
          <a:p>
            <a:pPr marL="0" indent="0">
              <a:lnSpc>
                <a:spcPct val="100000"/>
              </a:lnSpc>
              <a:buFont typeface="Wingdings" pitchFamily="2" charset="2"/>
              <a:buNone/>
            </a:pPr>
            <a:endParaRPr lang="en-US" sz="1600" b="1" dirty="0">
              <a:latin typeface="Arial" panose="020B0604020202020204" pitchFamily="34" charset="0"/>
              <a:cs typeface="Arial" panose="020B0604020202020204" pitchFamily="34" charset="0"/>
            </a:endParaRPr>
          </a:p>
          <a:p>
            <a:pPr marL="0" indent="0">
              <a:lnSpc>
                <a:spcPct val="100000"/>
              </a:lnSpc>
              <a:buFont typeface="Wingdings" pitchFamily="2" charset="2"/>
              <a:buNone/>
            </a:pPr>
            <a:r>
              <a:rPr lang="en-US" sz="2400" b="1" dirty="0">
                <a:latin typeface="Arial" panose="020B0604020202020204" pitchFamily="34" charset="0"/>
                <a:cs typeface="Arial" panose="020B0604020202020204" pitchFamily="34" charset="0"/>
              </a:rPr>
              <a:t>Should focus change after</a:t>
            </a:r>
          </a:p>
          <a:p>
            <a:pPr marL="0" indent="0">
              <a:lnSpc>
                <a:spcPct val="100000"/>
              </a:lnSpc>
              <a:buFont typeface="Wingdings" pitchFamily="2" charset="2"/>
              <a:buNone/>
            </a:pPr>
            <a:r>
              <a:rPr lang="en-US" sz="2400" b="1" dirty="0">
                <a:latin typeface="Arial" panose="020B0604020202020204" pitchFamily="34" charset="0"/>
                <a:cs typeface="Arial" panose="020B0604020202020204" pitchFamily="34" charset="0"/>
              </a:rPr>
              <a:t>Your opinion and from where to what?</a:t>
            </a:r>
            <a:endParaRPr lang="da-DK" sz="2400" b="1" dirty="0">
              <a:latin typeface="Arial" panose="020B0604020202020204" pitchFamily="34" charset="0"/>
              <a:cs typeface="Arial" panose="020B0604020202020204" pitchFamily="34" charset="0"/>
            </a:endParaRPr>
          </a:p>
          <a:p>
            <a:pPr>
              <a:lnSpc>
                <a:spcPct val="150000"/>
              </a:lnSpc>
              <a:buFont typeface="Courier New" panose="02070309020205020404" pitchFamily="49" charset="0"/>
              <a:buChar char="o"/>
            </a:pPr>
            <a:endParaRPr lang="da-DK" sz="1800" dirty="0"/>
          </a:p>
        </p:txBody>
      </p:sp>
      <p:pic>
        <p:nvPicPr>
          <p:cNvPr id="10242" name="Picture 2" descr="Soft Skills That You Should Know | My Work Life">
            <a:extLst>
              <a:ext uri="{FF2B5EF4-FFF2-40B4-BE49-F238E27FC236}">
                <a16:creationId xmlns:a16="http://schemas.microsoft.com/office/drawing/2014/main" id="{B03E3243-0ED6-4B7C-A952-294A07B57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3559706"/>
            <a:ext cx="48768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Pladsholder til indhold 2">
            <a:extLst>
              <a:ext uri="{FF2B5EF4-FFF2-40B4-BE49-F238E27FC236}">
                <a16:creationId xmlns:a16="http://schemas.microsoft.com/office/drawing/2014/main" id="{10DDD88D-AD5F-4359-A745-6A48EE0D89B4}"/>
              </a:ext>
            </a:extLst>
          </p:cNvPr>
          <p:cNvSpPr txBox="1">
            <a:spLocks/>
          </p:cNvSpPr>
          <p:nvPr/>
        </p:nvSpPr>
        <p:spPr>
          <a:xfrm>
            <a:off x="437714" y="1641562"/>
            <a:ext cx="8117810" cy="998488"/>
          </a:xfrm>
          <a:prstGeom prst="rect">
            <a:avLst/>
          </a:prstGeom>
        </p:spPr>
        <p:txBody>
          <a:bodyPr vert="horz" lIns="0" tIns="0" rIns="0" bIns="0" rtlCol="0">
            <a:normAutofit/>
          </a:bodyPr>
          <a:lstStyle>
            <a:lvl1pPr marL="161925" indent="-161925" algn="l" defTabSz="685800" rtl="0" eaLnBrk="1" latinLnBrk="0" hangingPunct="1">
              <a:lnSpc>
                <a:spcPct val="104000"/>
              </a:lnSpc>
              <a:spcBef>
                <a:spcPts val="0"/>
              </a:spcBef>
              <a:buSzPct val="75000"/>
              <a:buFont typeface="Wingdings" pitchFamily="2" charset="2"/>
              <a:buChar char="n"/>
              <a:defRPr sz="1200" kern="1200">
                <a:solidFill>
                  <a:schemeClr val="tx1"/>
                </a:solidFill>
                <a:latin typeface="+mn-lt"/>
                <a:ea typeface="+mn-ea"/>
                <a:cs typeface="+mn-cs"/>
              </a:defRPr>
            </a:lvl1pPr>
            <a:lvl2pPr marL="324000" indent="-162000" algn="l" defTabSz="685800" rtl="0" eaLnBrk="1" latinLnBrk="0" hangingPunct="1">
              <a:lnSpc>
                <a:spcPct val="104000"/>
              </a:lnSpc>
              <a:spcBef>
                <a:spcPts val="0"/>
              </a:spcBef>
              <a:buFont typeface="Arial" pitchFamily="34" charset="0"/>
              <a:buChar char="–"/>
              <a:defRPr sz="1200" kern="1200">
                <a:solidFill>
                  <a:schemeClr val="tx1"/>
                </a:solidFill>
                <a:latin typeface="+mn-lt"/>
                <a:ea typeface="+mn-ea"/>
                <a:cs typeface="+mn-cs"/>
              </a:defRPr>
            </a:lvl2pPr>
            <a:lvl3pPr marL="324000" indent="-162000" algn="l" defTabSz="685800" rtl="0" eaLnBrk="1" latinLnBrk="0" hangingPunct="1">
              <a:lnSpc>
                <a:spcPct val="104000"/>
              </a:lnSpc>
              <a:spcBef>
                <a:spcPts val="0"/>
              </a:spcBef>
              <a:buSzPct val="75000"/>
              <a:buFont typeface="Wingdings" pitchFamily="2" charset="2"/>
              <a:buChar char="n"/>
              <a:defRPr sz="1050" kern="1200">
                <a:solidFill>
                  <a:schemeClr val="tx1"/>
                </a:solidFill>
                <a:latin typeface="+mn-lt"/>
                <a:ea typeface="+mn-ea"/>
                <a:cs typeface="+mn-cs"/>
              </a:defRPr>
            </a:lvl3pPr>
            <a:lvl4pPr marL="486000" indent="-162000" algn="l" defTabSz="685800" rtl="0" eaLnBrk="1" latinLnBrk="0" hangingPunct="1">
              <a:lnSpc>
                <a:spcPct val="104000"/>
              </a:lnSpc>
              <a:spcBef>
                <a:spcPts val="0"/>
              </a:spcBef>
              <a:buFont typeface="Arial" pitchFamily="34" charset="0"/>
              <a:buChar char="–"/>
              <a:defRPr sz="1050" kern="1200">
                <a:solidFill>
                  <a:schemeClr val="tx1"/>
                </a:solidFill>
                <a:latin typeface="+mn-lt"/>
                <a:ea typeface="+mn-ea"/>
                <a:cs typeface="+mn-cs"/>
              </a:defRPr>
            </a:lvl4pPr>
            <a:lvl5pPr marL="648000" indent="-162000" algn="l" defTabSz="685800" rtl="0" eaLnBrk="1" latinLnBrk="0" hangingPunct="1">
              <a:lnSpc>
                <a:spcPct val="104000"/>
              </a:lnSpc>
              <a:spcBef>
                <a:spcPts val="0"/>
              </a:spcBef>
              <a:buSzPct val="75000"/>
              <a:buFont typeface="Wingdings" pitchFamily="2" charset="2"/>
              <a:buChar char="n"/>
              <a:defRPr sz="9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Wingdings" pitchFamily="2" charset="2"/>
              <a:buNone/>
            </a:pPr>
            <a:r>
              <a:rPr lang="en-US" sz="1400" dirty="0">
                <a:latin typeface="Arial" panose="020B0604020202020204" pitchFamily="34" charset="0"/>
                <a:cs typeface="Arial" panose="020B0604020202020204" pitchFamily="34" charset="0"/>
              </a:rPr>
              <a:t>For special activities with high demands on explicit and implicit knowledge, skills and abilities (so-called bottleneck competencies), there are not always sufficiently qualified (junior) staff on time. Therefore, it is advisable to have a knowledge management system in place; Nevertheless, an early training process is necessary for the transfer of tacit knowledge (routine, experience).</a:t>
            </a:r>
            <a:endParaRPr lang="da-DK"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584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56233" y="580792"/>
            <a:ext cx="761047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Educational Leave</a:t>
            </a:r>
            <a:endParaRPr kumimoji="0" lang="en-GB"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kstfelt 16">
            <a:extLst>
              <a:ext uri="{FF2B5EF4-FFF2-40B4-BE49-F238E27FC236}">
                <a16:creationId xmlns:a16="http://schemas.microsoft.com/office/drawing/2014/main" id="{E43AD608-6966-4EE3-9CD6-5AB428D2842A}"/>
              </a:ext>
            </a:extLst>
          </p:cNvPr>
          <p:cNvSpPr txBox="1"/>
          <p:nvPr/>
        </p:nvSpPr>
        <p:spPr>
          <a:xfrm>
            <a:off x="356233" y="2654089"/>
            <a:ext cx="857352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solidFill>
                  <a:prstClr val="black"/>
                </a:solidFill>
                <a:latin typeface="Arial" panose="020B0604020202020204" pitchFamily="34" charset="0"/>
                <a:cs typeface="Arial" panose="020B0604020202020204" pitchFamily="34" charset="0"/>
              </a:rPr>
              <a:t>Put in the </a:t>
            </a:r>
            <a:r>
              <a:rPr lang="da-DK" dirty="0" err="1">
                <a:solidFill>
                  <a:prstClr val="black"/>
                </a:solidFill>
                <a:latin typeface="Arial" panose="020B0604020202020204" pitchFamily="34" charset="0"/>
                <a:cs typeface="Arial" panose="020B0604020202020204" pitchFamily="34" charset="0"/>
              </a:rPr>
              <a:t>rules</a:t>
            </a:r>
            <a:r>
              <a:rPr lang="da-DK" dirty="0">
                <a:solidFill>
                  <a:prstClr val="black"/>
                </a:solidFill>
                <a:latin typeface="Arial" panose="020B0604020202020204" pitchFamily="34" charset="0"/>
                <a:cs typeface="Arial" panose="020B0604020202020204" pitchFamily="34" charset="0"/>
              </a:rPr>
              <a:t> for </a:t>
            </a:r>
            <a:r>
              <a:rPr lang="da-DK" dirty="0" err="1">
                <a:solidFill>
                  <a:prstClr val="black"/>
                </a:solidFill>
                <a:latin typeface="Arial" panose="020B0604020202020204" pitchFamily="34" charset="0"/>
                <a:cs typeface="Arial" panose="020B0604020202020204" pitchFamily="34" charset="0"/>
              </a:rPr>
              <a:t>your</a:t>
            </a:r>
            <a:r>
              <a:rPr lang="da-DK" dirty="0">
                <a:solidFill>
                  <a:prstClr val="black"/>
                </a:solidFill>
                <a:latin typeface="Arial" panose="020B0604020202020204" pitchFamily="34" charset="0"/>
                <a:cs typeface="Arial" panose="020B0604020202020204" pitchFamily="34" charset="0"/>
              </a:rPr>
              <a:t> country</a:t>
            </a: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627113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56233" y="580792"/>
            <a:ext cx="761047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Relief from age-critical burdens</a:t>
            </a:r>
            <a:endParaRPr kumimoji="0" lang="en-GB" sz="32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kstfelt 16">
            <a:extLst>
              <a:ext uri="{FF2B5EF4-FFF2-40B4-BE49-F238E27FC236}">
                <a16:creationId xmlns:a16="http://schemas.microsoft.com/office/drawing/2014/main" id="{E43AD608-6966-4EE3-9CD6-5AB428D2842A}"/>
              </a:ext>
            </a:extLst>
          </p:cNvPr>
          <p:cNvSpPr txBox="1"/>
          <p:nvPr/>
        </p:nvSpPr>
        <p:spPr>
          <a:xfrm>
            <a:off x="356233" y="1502875"/>
            <a:ext cx="8573522"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Aside from health limitations that cannot be ruled out in principle, each person has changes over the course of his or her life. In the beginning, all physical and mental abilities grow.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However, with aging, the physical capacity decreases from the third decade onwards, the sensory organs become weaker, but mental, psychological and social capacities remain at a high level.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attitude to life and work, motivation and commitment can be changed in different phases of life (family, children, relatives to look after). Lifestyle has an impact on health, the personal environment has an impact on one's own values ​​and behavior.</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Billede 4">
            <a:extLst>
              <a:ext uri="{FF2B5EF4-FFF2-40B4-BE49-F238E27FC236}">
                <a16:creationId xmlns:a16="http://schemas.microsoft.com/office/drawing/2014/main" id="{7D70977C-32F9-40EF-936F-D221ED9DB632}"/>
              </a:ext>
            </a:extLst>
          </p:cNvPr>
          <p:cNvPicPr>
            <a:picLocks noChangeAspect="1"/>
          </p:cNvPicPr>
          <p:nvPr/>
        </p:nvPicPr>
        <p:blipFill>
          <a:blip r:embed="rId2"/>
          <a:stretch>
            <a:fillRect/>
          </a:stretch>
        </p:blipFill>
        <p:spPr>
          <a:xfrm>
            <a:off x="3304344" y="3571426"/>
            <a:ext cx="5251010" cy="2956124"/>
          </a:xfrm>
          <a:prstGeom prst="rect">
            <a:avLst/>
          </a:prstGeom>
        </p:spPr>
      </p:pic>
    </p:spTree>
    <p:extLst>
      <p:ext uri="{BB962C8B-B14F-4D97-AF65-F5344CB8AC3E}">
        <p14:creationId xmlns:p14="http://schemas.microsoft.com/office/powerpoint/2010/main" val="254750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56233" y="334373"/>
            <a:ext cx="829888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Corporate culture and relationships between managers and executives and their employees</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kstfelt 16">
            <a:extLst>
              <a:ext uri="{FF2B5EF4-FFF2-40B4-BE49-F238E27FC236}">
                <a16:creationId xmlns:a16="http://schemas.microsoft.com/office/drawing/2014/main" id="{E43AD608-6966-4EE3-9CD6-5AB428D2842A}"/>
              </a:ext>
            </a:extLst>
          </p:cNvPr>
          <p:cNvSpPr txBox="1"/>
          <p:nvPr/>
        </p:nvSpPr>
        <p:spPr>
          <a:xfrm>
            <a:off x="356233" y="1919635"/>
            <a:ext cx="857352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culture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 organization is a set of values, behaviors, written and unwritten rules that the company and its employees follow. The smaller the company, the more likely it is that these values ​​and rules are not documented, but rather take place as actions of the founder and employees.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Employee relationships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all the activities that affect a company's relationships with its employees. Positive employee relations create a satisfied workforce</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29363FFF-2704-4869-9B7F-923BCEFFAC9F}"/>
              </a:ext>
            </a:extLst>
          </p:cNvPr>
          <p:cNvSpPr txBox="1"/>
          <p:nvPr/>
        </p:nvSpPr>
        <p:spPr>
          <a:xfrm>
            <a:off x="361833" y="3630527"/>
            <a:ext cx="3524250" cy="28931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it worth investing in organizational culture?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Because there are two types of motivation - extrinsic and inherent.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External motivation</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short-term and follows the '' carrot and sticks '' method, in which those who follow the rules are rewarded.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inner motivation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consists of 3 parts, according to Daniel H Pink, which are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autonomy, mastery and purpose.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Internal motivation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lasts for the long term and provides viable results.</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320160E7-145A-470C-96C0-C0CB691DE3D9}"/>
              </a:ext>
            </a:extLst>
          </p:cNvPr>
          <p:cNvPicPr>
            <a:picLocks noChangeAspect="1"/>
          </p:cNvPicPr>
          <p:nvPr/>
        </p:nvPicPr>
        <p:blipFill>
          <a:blip r:embed="rId2"/>
          <a:stretch>
            <a:fillRect/>
          </a:stretch>
        </p:blipFill>
        <p:spPr>
          <a:xfrm>
            <a:off x="4427144" y="3287357"/>
            <a:ext cx="3457967" cy="3299087"/>
          </a:xfrm>
          <a:prstGeom prst="rect">
            <a:avLst/>
          </a:prstGeom>
        </p:spPr>
      </p:pic>
    </p:spTree>
    <p:extLst>
      <p:ext uri="{BB962C8B-B14F-4D97-AF65-F5344CB8AC3E}">
        <p14:creationId xmlns:p14="http://schemas.microsoft.com/office/powerpoint/2010/main" val="3693969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Employee Surve</a:t>
            </a:r>
            <a:r>
              <a:rPr lang="en-GB" sz="3200" b="1" dirty="0">
                <a:latin typeface="Arial" panose="020B0604020202020204" pitchFamily="34" charset="0"/>
                <a:cs typeface="Arial" panose="020B0604020202020204" pitchFamily="34" charset="0"/>
              </a:rPr>
              <a:t>y</a:t>
            </a:r>
            <a:r>
              <a:rPr lang="en-GB" sz="3200" b="1" dirty="0">
                <a:solidFill>
                  <a:prstClr val="black"/>
                </a:solidFill>
                <a:latin typeface="Arial" panose="020B0604020202020204" pitchFamily="34" charset="0"/>
                <a:cs typeface="Arial" panose="020B0604020202020204" pitchFamily="34" charset="0"/>
              </a:rPr>
              <a:t>s</a:t>
            </a:r>
            <a:endParaRPr kumimoji="0" lang="en-GB" sz="32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kstfelt 16">
            <a:extLst>
              <a:ext uri="{FF2B5EF4-FFF2-40B4-BE49-F238E27FC236}">
                <a16:creationId xmlns:a16="http://schemas.microsoft.com/office/drawing/2014/main" id="{E43AD608-6966-4EE3-9CD6-5AB428D2842A}"/>
              </a:ext>
            </a:extLst>
          </p:cNvPr>
          <p:cNvSpPr txBox="1"/>
          <p:nvPr/>
        </p:nvSpPr>
        <p:spPr>
          <a:xfrm>
            <a:off x="356233" y="1294550"/>
            <a:ext cx="857352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Employee surveys and other anonymous communication channels can help one measure employee relationships and identify areas for improvement. Responding to the results can further increase morale by showing that the leader took the feedback and has implemented optimization measures.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Appreciation: Closest managers can get indications for improvement (behavior and conditions) from annual interviews as an appreciative exchange of experiences and expectations.</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29363FFF-2704-4869-9B7F-923BCEFFAC9F}"/>
              </a:ext>
            </a:extLst>
          </p:cNvPr>
          <p:cNvSpPr txBox="1"/>
          <p:nvPr/>
        </p:nvSpPr>
        <p:spPr>
          <a:xfrm>
            <a:off x="356232" y="3179106"/>
            <a:ext cx="3798435"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Yes, possible. Anonymous questionnaires can be programmed with a variety of tools, e.g. SurveyMonkey. But - it should be noted that the informative value of the survey depends on the quality of the survey instrument.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criteria 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Validity</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measurement is valid if it actually measures what it is supposed to measure and thus gives credible results.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Reliability</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Reliability refers to whether the analysis (e.g. when performed repeatedly) gives reliable results.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Objectivity</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analysis is objective if there are no unwanted influences from the people involved.</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CD37A40E-8DDF-44CE-883F-6A6DE59F51E6}"/>
              </a:ext>
            </a:extLst>
          </p:cNvPr>
          <p:cNvPicPr>
            <a:picLocks noChangeAspect="1"/>
          </p:cNvPicPr>
          <p:nvPr/>
        </p:nvPicPr>
        <p:blipFill>
          <a:blip r:embed="rId2"/>
          <a:stretch>
            <a:fillRect/>
          </a:stretch>
        </p:blipFill>
        <p:spPr>
          <a:xfrm>
            <a:off x="4154668" y="3179106"/>
            <a:ext cx="4760435" cy="3492465"/>
          </a:xfrm>
          <a:prstGeom prst="rect">
            <a:avLst/>
          </a:prstGeom>
        </p:spPr>
      </p:pic>
    </p:spTree>
    <p:extLst>
      <p:ext uri="{BB962C8B-B14F-4D97-AF65-F5344CB8AC3E}">
        <p14:creationId xmlns:p14="http://schemas.microsoft.com/office/powerpoint/2010/main" val="1803901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Employee-centric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organizational culture</a:t>
            </a:r>
          </a:p>
        </p:txBody>
      </p:sp>
      <p:sp>
        <p:nvSpPr>
          <p:cNvPr id="17" name="Tekstfelt 16">
            <a:extLst>
              <a:ext uri="{FF2B5EF4-FFF2-40B4-BE49-F238E27FC236}">
                <a16:creationId xmlns:a16="http://schemas.microsoft.com/office/drawing/2014/main" id="{E43AD608-6966-4EE3-9CD6-5AB428D2842A}"/>
              </a:ext>
            </a:extLst>
          </p:cNvPr>
          <p:cNvSpPr txBox="1"/>
          <p:nvPr/>
        </p:nvSpPr>
        <p:spPr>
          <a:xfrm>
            <a:off x="356232" y="1742104"/>
            <a:ext cx="857352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''Employees first'' attitude has described the culture of tech start-ups in recent decades. How will they assess the union's impact on manufacturing in the early 20th century?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Especially over the last few decades with the advent of technology companies the mindset of employee-centric organizations has grown. Also, thanks to widely publicized scientific research shows that happier employees feel more engaged with the company, have more willpower to learn new skills and execute new ideas.</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29363FFF-2704-4869-9B7F-923BCEFFAC9F}"/>
              </a:ext>
            </a:extLst>
          </p:cNvPr>
          <p:cNvSpPr txBox="1"/>
          <p:nvPr/>
        </p:nvSpPr>
        <p:spPr>
          <a:xfrm>
            <a:off x="356232" y="3272555"/>
            <a:ext cx="3798435"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happyme.ee/</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HappyMe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the world's most employee - friendly career and talent management tool.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 find out how much of your employees' potential is untapped because people are somewhat dissatisfied, even though it's actually easy for you to change it when you're aware of 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Happy Workplace helps managers research workplace well-being and design an employee-centric organizational culture.</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Billede 4">
            <a:extLst>
              <a:ext uri="{FF2B5EF4-FFF2-40B4-BE49-F238E27FC236}">
                <a16:creationId xmlns:a16="http://schemas.microsoft.com/office/drawing/2014/main" id="{04BB366C-A0C9-4344-AE6F-8703811AE08E}"/>
              </a:ext>
            </a:extLst>
          </p:cNvPr>
          <p:cNvPicPr>
            <a:picLocks noChangeAspect="1"/>
          </p:cNvPicPr>
          <p:nvPr/>
        </p:nvPicPr>
        <p:blipFill>
          <a:blip r:embed="rId3"/>
          <a:stretch>
            <a:fillRect/>
          </a:stretch>
        </p:blipFill>
        <p:spPr>
          <a:xfrm>
            <a:off x="4394578" y="3073049"/>
            <a:ext cx="3400456" cy="3283908"/>
          </a:xfrm>
          <a:prstGeom prst="rect">
            <a:avLst/>
          </a:prstGeom>
        </p:spPr>
      </p:pic>
    </p:spTree>
    <p:extLst>
      <p:ext uri="{BB962C8B-B14F-4D97-AF65-F5344CB8AC3E}">
        <p14:creationId xmlns:p14="http://schemas.microsoft.com/office/powerpoint/2010/main" val="1680449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Jobdesign</a:t>
            </a:r>
          </a:p>
        </p:txBody>
      </p:sp>
      <p:sp>
        <p:nvSpPr>
          <p:cNvPr id="17" name="Tekstfelt 16">
            <a:extLst>
              <a:ext uri="{FF2B5EF4-FFF2-40B4-BE49-F238E27FC236}">
                <a16:creationId xmlns:a16="http://schemas.microsoft.com/office/drawing/2014/main" id="{E43AD608-6966-4EE3-9CD6-5AB428D2842A}"/>
              </a:ext>
            </a:extLst>
          </p:cNvPr>
          <p:cNvSpPr txBox="1"/>
          <p:nvPr/>
        </p:nvSpPr>
        <p:spPr>
          <a:xfrm>
            <a:off x="356233" y="1265497"/>
            <a:ext cx="857352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work must be appropriate for the person.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 ability is the balance between a person's capacity and the demands of the job. Work must be harmless, possible, tolerable and conducive, but also challenging enough for the person to find motivation in the job. The existing competencies must be required in the work, and the work must match the person's competencies and state of health. The competencies must be kept up to date at all times, so that the person can master his job, and the company can utilize the competencies optimally in relation to the company's strategy and future plans.</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29363FFF-2704-4869-9B7F-923BCEFFAC9F}"/>
              </a:ext>
            </a:extLst>
          </p:cNvPr>
          <p:cNvSpPr txBox="1"/>
          <p:nvPr/>
        </p:nvSpPr>
        <p:spPr>
          <a:xfrm>
            <a:off x="3914245" y="2814242"/>
            <a:ext cx="5015510" cy="36009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simplification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a way of designing jobs that is based on the complexity of the work. Identification of mechanical processes, repeated labor, one-product development, tools and talents needed are all part of this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rotation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where employees are exposed to a number of responsibilities and profiles throughout the company. Employees are rotated through a wide range of job profiles to see which professions best suit them.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enrichment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focuses on improving an employee's work by giving them additional responsibility, value and decision-making authority. This benefits a person's professional development as well as their personal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a:t>
            </a:r>
            <a:r>
              <a:rPr lang="en-US" sz="1200" b="1" dirty="0">
                <a:solidFill>
                  <a:prstClr val="black"/>
                </a:solidFill>
                <a:latin typeface="Arial" panose="020B0604020202020204" pitchFamily="34" charset="0"/>
                <a:cs typeface="Arial" panose="020B0604020202020204" pitchFamily="34" charset="0"/>
              </a:rPr>
              <a:t>enlargement</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when new tasks and value are added to an existing job profile. Apart from the core competencies and talents required to perform the basic work, job extension gives the employee more tasks to perform.</a:t>
            </a:r>
            <a:endParaRPr kumimoji="0" lang="da-DK"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4498B0FE-B441-49E9-9DED-915F4EABC531}"/>
              </a:ext>
            </a:extLst>
          </p:cNvPr>
          <p:cNvPicPr>
            <a:picLocks noChangeAspect="1"/>
          </p:cNvPicPr>
          <p:nvPr/>
        </p:nvPicPr>
        <p:blipFill>
          <a:blip r:embed="rId2"/>
          <a:stretch>
            <a:fillRect/>
          </a:stretch>
        </p:blipFill>
        <p:spPr>
          <a:xfrm>
            <a:off x="356233" y="2757137"/>
            <a:ext cx="3558012" cy="3829050"/>
          </a:xfrm>
          <a:prstGeom prst="rect">
            <a:avLst/>
          </a:prstGeom>
        </p:spPr>
      </p:pic>
    </p:spTree>
    <p:extLst>
      <p:ext uri="{BB962C8B-B14F-4D97-AF65-F5344CB8AC3E}">
        <p14:creationId xmlns:p14="http://schemas.microsoft.com/office/powerpoint/2010/main" val="3336282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Employee development interviews</a:t>
            </a:r>
          </a:p>
        </p:txBody>
      </p:sp>
      <p:sp>
        <p:nvSpPr>
          <p:cNvPr id="17" name="Tekstfelt 16">
            <a:extLst>
              <a:ext uri="{FF2B5EF4-FFF2-40B4-BE49-F238E27FC236}">
                <a16:creationId xmlns:a16="http://schemas.microsoft.com/office/drawing/2014/main" id="{E43AD608-6966-4EE3-9CD6-5AB428D2842A}"/>
              </a:ext>
            </a:extLst>
          </p:cNvPr>
          <p:cNvSpPr txBox="1"/>
          <p:nvPr/>
        </p:nvSpPr>
        <p:spPr>
          <a:xfrm>
            <a:off x="356233" y="1265497"/>
            <a:ext cx="8573522"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panose="020B0604020202020204" pitchFamily="34" charset="0"/>
                <a:cs typeface="Arial" panose="020B0604020202020204" pitchFamily="34" charset="0"/>
              </a:rPr>
              <a:t>EDI</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an important tool to get an overview of the expectations from the employee for the job, and how it fits into the company's expectations and strategy, and where gaps can be. When you use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you must take it seriously and act on the result of </a:t>
            </a:r>
            <a:r>
              <a:rPr lang="en-US" sz="1400" b="1" dirty="0">
                <a:solidFill>
                  <a:prstClr val="black"/>
                </a:solidFill>
                <a:latin typeface="Arial" panose="020B0604020202020204" pitchFamily="34" charset="0"/>
                <a:cs typeface="Arial" panose="020B0604020202020204" pitchFamily="34" charset="0"/>
              </a:rPr>
              <a:t>EDI</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continuously follow up on whether the employee is coming in the desired direction in relation to the agreements.</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56232" y="2409913"/>
            <a:ext cx="315651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as a manager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ensure that both you and the employee experience the EDI conversation as meaningful and motivating - and not as a heavy and artificial affair?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short answer is: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make sure to structure the conversation so that you "get all the way around" - without being caught in a long questionnaire that stretches the legs of the good, curious dialogue.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themes that form a single EDI conversation: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employee in the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collaboration at the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Everyday practice in the center.</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uppe 2">
            <a:extLst>
              <a:ext uri="{FF2B5EF4-FFF2-40B4-BE49-F238E27FC236}">
                <a16:creationId xmlns:a16="http://schemas.microsoft.com/office/drawing/2014/main" id="{2AC15B9D-2434-4F81-9ABC-D633D1F60C22}"/>
              </a:ext>
            </a:extLst>
          </p:cNvPr>
          <p:cNvGrpSpPr/>
          <p:nvPr/>
        </p:nvGrpSpPr>
        <p:grpSpPr>
          <a:xfrm>
            <a:off x="3582339" y="2532467"/>
            <a:ext cx="5434661" cy="3457575"/>
            <a:chOff x="3582339" y="2532467"/>
            <a:chExt cx="5434661" cy="3457575"/>
          </a:xfrm>
        </p:grpSpPr>
        <p:pic>
          <p:nvPicPr>
            <p:cNvPr id="7" name="Billede 6">
              <a:extLst>
                <a:ext uri="{FF2B5EF4-FFF2-40B4-BE49-F238E27FC236}">
                  <a16:creationId xmlns:a16="http://schemas.microsoft.com/office/drawing/2014/main" id="{1334D69D-7373-42B9-A760-9D0217E3554F}"/>
                </a:ext>
              </a:extLst>
            </p:cNvPr>
            <p:cNvPicPr>
              <a:picLocks noChangeAspect="1"/>
            </p:cNvPicPr>
            <p:nvPr/>
          </p:nvPicPr>
          <p:blipFill>
            <a:blip r:embed="rId2"/>
            <a:stretch>
              <a:fillRect/>
            </a:stretch>
          </p:blipFill>
          <p:spPr>
            <a:xfrm>
              <a:off x="3582339" y="2532467"/>
              <a:ext cx="5434661" cy="3457575"/>
            </a:xfrm>
            <a:prstGeom prst="rect">
              <a:avLst/>
            </a:prstGeom>
          </p:spPr>
        </p:pic>
        <p:sp>
          <p:nvSpPr>
            <p:cNvPr id="2" name="Tekstfelt 1">
              <a:extLst>
                <a:ext uri="{FF2B5EF4-FFF2-40B4-BE49-F238E27FC236}">
                  <a16:creationId xmlns:a16="http://schemas.microsoft.com/office/drawing/2014/main" id="{A75E2A72-E3F1-4983-8FA6-7F0388BE273C}"/>
                </a:ext>
              </a:extLst>
            </p:cNvPr>
            <p:cNvSpPr txBox="1"/>
            <p:nvPr/>
          </p:nvSpPr>
          <p:spPr>
            <a:xfrm>
              <a:off x="5151421" y="3070140"/>
              <a:ext cx="2643612" cy="358111"/>
            </a:xfrm>
            <a:prstGeom prst="rect">
              <a:avLst/>
            </a:prstGeom>
            <a:solidFill>
              <a:schemeClr val="bg1"/>
            </a:solidFill>
          </p:spPr>
          <p:txBody>
            <a:bodyPr wrap="square" lIns="0" tIns="0" rIns="0" bIns="0" rtlCol="0">
              <a:spAutoFit/>
            </a:bodyPr>
            <a:lstStyle/>
            <a:p>
              <a:pPr>
                <a:lnSpc>
                  <a:spcPct val="104000"/>
                </a:lnSpc>
              </a:pPr>
              <a:r>
                <a:rPr lang="en-GB" sz="2400" b="1" dirty="0">
                  <a:latin typeface="Arial" panose="020B0604020202020204" pitchFamily="34" charset="0"/>
                  <a:cs typeface="Arial" panose="020B0604020202020204" pitchFamily="34" charset="0"/>
                </a:rPr>
                <a:t>The employee     </a:t>
              </a:r>
            </a:p>
          </p:txBody>
        </p:sp>
        <p:sp>
          <p:nvSpPr>
            <p:cNvPr id="10" name="Tekstfelt 9">
              <a:extLst>
                <a:ext uri="{FF2B5EF4-FFF2-40B4-BE49-F238E27FC236}">
                  <a16:creationId xmlns:a16="http://schemas.microsoft.com/office/drawing/2014/main" id="{982ACF7D-5651-41A9-A4AF-522C00F5D4C2}"/>
                </a:ext>
              </a:extLst>
            </p:cNvPr>
            <p:cNvSpPr txBox="1"/>
            <p:nvPr/>
          </p:nvSpPr>
          <p:spPr>
            <a:xfrm>
              <a:off x="5151421" y="3965924"/>
              <a:ext cx="2643612" cy="358111"/>
            </a:xfrm>
            <a:prstGeom prst="rect">
              <a:avLst/>
            </a:prstGeom>
            <a:solidFill>
              <a:schemeClr val="bg1"/>
            </a:solidFill>
          </p:spPr>
          <p:txBody>
            <a:bodyPr wrap="square" lIns="0" tIns="0" rIns="0" bIns="0" rtlCol="0">
              <a:spAutoFit/>
            </a:bodyPr>
            <a:lstStyle/>
            <a:p>
              <a:pPr>
                <a:lnSpc>
                  <a:spcPct val="104000"/>
                </a:lnSpc>
              </a:pPr>
              <a:r>
                <a:rPr lang="en-GB" sz="2400" b="1" dirty="0">
                  <a:latin typeface="Arial" panose="020B0604020202020204" pitchFamily="34" charset="0"/>
                  <a:cs typeface="Arial" panose="020B0604020202020204" pitchFamily="34" charset="0"/>
                </a:rPr>
                <a:t>Collaboration</a:t>
              </a:r>
            </a:p>
          </p:txBody>
        </p:sp>
        <p:sp>
          <p:nvSpPr>
            <p:cNvPr id="12" name="Tekstfelt 11">
              <a:extLst>
                <a:ext uri="{FF2B5EF4-FFF2-40B4-BE49-F238E27FC236}">
                  <a16:creationId xmlns:a16="http://schemas.microsoft.com/office/drawing/2014/main" id="{0A3973EC-D262-4778-B94B-DADF8D68545C}"/>
                </a:ext>
              </a:extLst>
            </p:cNvPr>
            <p:cNvSpPr txBox="1"/>
            <p:nvPr/>
          </p:nvSpPr>
          <p:spPr>
            <a:xfrm>
              <a:off x="5003500" y="4886523"/>
              <a:ext cx="2939454" cy="358111"/>
            </a:xfrm>
            <a:prstGeom prst="rect">
              <a:avLst/>
            </a:prstGeom>
            <a:solidFill>
              <a:schemeClr val="bg1"/>
            </a:solidFill>
          </p:spPr>
          <p:txBody>
            <a:bodyPr wrap="square" lIns="0" tIns="0" rIns="0" bIns="0" rtlCol="0">
              <a:spAutoFit/>
            </a:bodyPr>
            <a:lstStyle/>
            <a:p>
              <a:pPr>
                <a:lnSpc>
                  <a:spcPct val="104000"/>
                </a:lnSpc>
              </a:pPr>
              <a:r>
                <a:rPr lang="en-GB" sz="2400" b="1" dirty="0">
                  <a:latin typeface="Arial" panose="020B0604020202020204" pitchFamily="34" charset="0"/>
                  <a:cs typeface="Arial" panose="020B0604020202020204" pitchFamily="34" charset="0"/>
                </a:rPr>
                <a:t>Everyday  practice</a:t>
              </a:r>
            </a:p>
          </p:txBody>
        </p:sp>
      </p:grpSp>
    </p:spTree>
    <p:extLst>
      <p:ext uri="{BB962C8B-B14F-4D97-AF65-F5344CB8AC3E}">
        <p14:creationId xmlns:p14="http://schemas.microsoft.com/office/powerpoint/2010/main" val="3357873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Arial" panose="020B0604020202020204" pitchFamily="34" charset="0"/>
                <a:cs typeface="Arial" panose="020B0604020202020204" pitchFamily="34" charset="0"/>
              </a:rPr>
              <a:t>The employee in the centre</a:t>
            </a:r>
            <a:endParaRPr kumimoji="0" lang="en-GB" sz="2400" b="1" i="0" u="none" strike="sng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2" y="1502875"/>
            <a:ext cx="8704887" cy="11695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put the employee at the center, you make sure to create a dialogue about the employee's "human capital". It covers the employee's knowledge, experience and ability to put his knowledge into a concrete context. It also covers the employee's understanding of and empathy for the people for whom the employee's work is important. When you put the employee in the center, it gives rise to talk about individual mastery, competence development, division of tasks, etc.</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D174DF90-48FF-4851-81CD-F1BB6F3B7324}"/>
              </a:ext>
            </a:extLst>
          </p:cNvPr>
          <p:cNvSpPr txBox="1"/>
          <p:nvPr/>
        </p:nvSpPr>
        <p:spPr>
          <a:xfrm>
            <a:off x="325925" y="3172785"/>
            <a:ext cx="5441132" cy="30777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examine the employee's human capital, you as a manager can work with these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bring your knowledge, experience and competencies into play in the task solution?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there work assignments where you lack knowledge, experience or skills to solve or develop the tasks? If yes: How could that knowledge, experience or competence be obtained?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there work assignments where your knowledge, experience and competencies could be brought into play in other and better ways than we do now?</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2AB13692-3528-47CE-AE4E-E19ACB245AC4}"/>
              </a:ext>
            </a:extLst>
          </p:cNvPr>
          <p:cNvPicPr>
            <a:picLocks noChangeAspect="1"/>
          </p:cNvPicPr>
          <p:nvPr/>
        </p:nvPicPr>
        <p:blipFill>
          <a:blip r:embed="rId2"/>
          <a:stretch>
            <a:fillRect/>
          </a:stretch>
        </p:blipFill>
        <p:spPr>
          <a:xfrm>
            <a:off x="5595419" y="4196138"/>
            <a:ext cx="3334336" cy="2125592"/>
          </a:xfrm>
          <a:prstGeom prst="rect">
            <a:avLst/>
          </a:prstGeom>
        </p:spPr>
      </p:pic>
      <p:sp>
        <p:nvSpPr>
          <p:cNvPr id="12" name="Tekstfelt 11">
            <a:extLst>
              <a:ext uri="{FF2B5EF4-FFF2-40B4-BE49-F238E27FC236}">
                <a16:creationId xmlns:a16="http://schemas.microsoft.com/office/drawing/2014/main" id="{95F9C4E7-1B56-4822-9EED-6CD473E7459E}"/>
              </a:ext>
            </a:extLst>
          </p:cNvPr>
          <p:cNvSpPr txBox="1"/>
          <p:nvPr/>
        </p:nvSpPr>
        <p:spPr>
          <a:xfrm>
            <a:off x="312113" y="425657"/>
            <a:ext cx="829888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Employee development interviews</a:t>
            </a:r>
          </a:p>
        </p:txBody>
      </p:sp>
    </p:spTree>
    <p:extLst>
      <p:ext uri="{BB962C8B-B14F-4D97-AF65-F5344CB8AC3E}">
        <p14:creationId xmlns:p14="http://schemas.microsoft.com/office/powerpoint/2010/main" val="3170544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2" y="1549671"/>
            <a:ext cx="8704887" cy="11695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you put the collaboration at the center, you make sure to create a dialogue about the organization's or the individual department's "social capital". It is about how strong and good the relationships in the workplace are, and how well the organization or department collaborates on the important task to be solved. When you put the collaboration at the center, it gives rise to talk about further development of collaboration skills, the internal communication, etc.</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D174DF90-48FF-4851-81CD-F1BB6F3B7324}"/>
              </a:ext>
            </a:extLst>
          </p:cNvPr>
          <p:cNvSpPr txBox="1"/>
          <p:nvPr/>
        </p:nvSpPr>
        <p:spPr>
          <a:xfrm>
            <a:off x="312112" y="2949425"/>
            <a:ext cx="5567881" cy="35702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examine the collaboration and the organization's social capital, you can work with questions such 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experience the collaboration and communication with your closest colleagues? In the department? Between managers and employees? Across departments? Across the management layers? With any partners?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there relationships where we could advantageously strengthen the collaboration and communication to succeed better in solving our core task and / or strategy?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so: in the light of our strategic objectives, where would it be most important to develop cooperation and communication?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could we work with it, for example?</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A28102B7-5D76-4328-91E4-A66BAE6F9DEC}"/>
              </a:ext>
            </a:extLst>
          </p:cNvPr>
          <p:cNvPicPr>
            <a:picLocks noChangeAspect="1"/>
          </p:cNvPicPr>
          <p:nvPr/>
        </p:nvPicPr>
        <p:blipFill>
          <a:blip r:embed="rId2"/>
          <a:stretch>
            <a:fillRect/>
          </a:stretch>
        </p:blipFill>
        <p:spPr>
          <a:xfrm>
            <a:off x="5893590" y="4138779"/>
            <a:ext cx="3123409" cy="1991129"/>
          </a:xfrm>
          <a:prstGeom prst="rect">
            <a:avLst/>
          </a:prstGeom>
        </p:spPr>
      </p:pic>
      <p:sp>
        <p:nvSpPr>
          <p:cNvPr id="13" name="Tekstfelt 12">
            <a:extLst>
              <a:ext uri="{FF2B5EF4-FFF2-40B4-BE49-F238E27FC236}">
                <a16:creationId xmlns:a16="http://schemas.microsoft.com/office/drawing/2014/main" id="{65F949C9-9CB6-4F21-B928-9E852E1CE1A0}"/>
              </a:ext>
            </a:extLst>
          </p:cNvPr>
          <p:cNvSpPr txBox="1"/>
          <p:nvPr/>
        </p:nvSpPr>
        <p:spPr>
          <a:xfrm>
            <a:off x="312112" y="454367"/>
            <a:ext cx="829888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Employee development interviews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The collaboration at the centre</a:t>
            </a:r>
            <a:endParaRPr kumimoji="0" lang="en-GB" sz="2400" b="1" i="0" u="none" strike="sng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539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2400" dirty="0"/>
              <a:t>What should companies consider in connection with Generation Z?</a:t>
            </a:r>
            <a:br>
              <a:rPr lang="en-US" sz="2400" dirty="0"/>
            </a:br>
            <a:endParaRPr lang="de-DE" sz="2400" dirty="0"/>
          </a:p>
        </p:txBody>
      </p:sp>
      <p:sp>
        <p:nvSpPr>
          <p:cNvPr id="3" name="Untertitel 2"/>
          <p:cNvSpPr>
            <a:spLocks noGrp="1"/>
          </p:cNvSpPr>
          <p:nvPr>
            <p:ph type="subTitle" idx="1"/>
          </p:nvPr>
        </p:nvSpPr>
        <p:spPr/>
        <p:txBody>
          <a:bodyPr/>
          <a:lstStyle/>
          <a:p>
            <a:pPr algn="r"/>
            <a:r>
              <a:rPr lang="de-DE" dirty="0"/>
              <a:t>Uwe Schaumann, Joachim von Kiedrowski </a:t>
            </a:r>
          </a:p>
          <a:p>
            <a:endParaRPr lang="de-DE" dirty="0"/>
          </a:p>
        </p:txBody>
      </p:sp>
    </p:spTree>
    <p:extLst>
      <p:ext uri="{BB962C8B-B14F-4D97-AF65-F5344CB8AC3E}">
        <p14:creationId xmlns:p14="http://schemas.microsoft.com/office/powerpoint/2010/main" val="7640590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2" y="1502875"/>
            <a:ext cx="8704887"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put everyday practice at the center, you make sure to create a dialogue about the employee's "decision capital". It is about how the employee makes day-to-day decisions in areas over which manuals cannot be written. It is also about how the employee's qualified judgment is expressed and what opportunities the employee has to turn it around with colleagues for joint reflection. When you put everyday practice at the center, it gives rise to talk about common sparring, feedback forms, supervision, reflection on daily practice, etc.</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D174DF90-48FF-4851-81CD-F1BB6F3B7324}"/>
              </a:ext>
            </a:extLst>
          </p:cNvPr>
          <p:cNvSpPr txBox="1"/>
          <p:nvPr/>
        </p:nvSpPr>
        <p:spPr>
          <a:xfrm>
            <a:off x="312112" y="2949425"/>
            <a:ext cx="5567881" cy="33547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examine everyday practice and the employee's decision capital, you can work with questions such 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there situations at work where you may have doubts about what will be the right thing to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you experience the opportunity to discuss this doubt and get the necessary sparring from colleagues and / or managers?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no: How do we create a good framework for discussing considerations and doubts as well as reflecting on the task solution together and getting sparring?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agreements are needed at this point?</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Billede 11">
            <a:extLst>
              <a:ext uri="{FF2B5EF4-FFF2-40B4-BE49-F238E27FC236}">
                <a16:creationId xmlns:a16="http://schemas.microsoft.com/office/drawing/2014/main" id="{863E0F33-03F9-4A61-8BAB-96502662AC8D}"/>
              </a:ext>
            </a:extLst>
          </p:cNvPr>
          <p:cNvPicPr>
            <a:picLocks noChangeAspect="1"/>
          </p:cNvPicPr>
          <p:nvPr/>
        </p:nvPicPr>
        <p:blipFill>
          <a:blip r:embed="rId2"/>
          <a:stretch>
            <a:fillRect/>
          </a:stretch>
        </p:blipFill>
        <p:spPr>
          <a:xfrm>
            <a:off x="5893590" y="4168643"/>
            <a:ext cx="3123409" cy="1991129"/>
          </a:xfrm>
          <a:prstGeom prst="rect">
            <a:avLst/>
          </a:prstGeom>
        </p:spPr>
      </p:pic>
      <p:sp>
        <p:nvSpPr>
          <p:cNvPr id="13" name="Tekstfelt 12">
            <a:extLst>
              <a:ext uri="{FF2B5EF4-FFF2-40B4-BE49-F238E27FC236}">
                <a16:creationId xmlns:a16="http://schemas.microsoft.com/office/drawing/2014/main" id="{BF995FBD-0D67-43AC-BD15-B1B8DCB7D076}"/>
              </a:ext>
            </a:extLst>
          </p:cNvPr>
          <p:cNvSpPr txBox="1"/>
          <p:nvPr/>
        </p:nvSpPr>
        <p:spPr>
          <a:xfrm>
            <a:off x="312112" y="454367"/>
            <a:ext cx="829888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Employee development interviews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Everyday practice in the centre</a:t>
            </a:r>
          </a:p>
        </p:txBody>
      </p:sp>
    </p:spTree>
    <p:extLst>
      <p:ext uri="{BB962C8B-B14F-4D97-AF65-F5344CB8AC3E}">
        <p14:creationId xmlns:p14="http://schemas.microsoft.com/office/powerpoint/2010/main" val="2570707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ACB70-34B9-478E-A542-D771AD715902}"/>
              </a:ext>
            </a:extLst>
          </p:cNvPr>
          <p:cNvSpPr>
            <a:spLocks noGrp="1"/>
          </p:cNvSpPr>
          <p:nvPr>
            <p:ph type="title"/>
          </p:nvPr>
        </p:nvSpPr>
        <p:spPr/>
        <p:txBody>
          <a:bodyPr>
            <a:normAutofit/>
          </a:bodyPr>
          <a:lstStyle/>
          <a:p>
            <a:r>
              <a:rPr lang="da-DK" sz="3200" b="1" dirty="0">
                <a:latin typeface="Arial" panose="020B0604020202020204" pitchFamily="34" charset="0"/>
                <a:cs typeface="Arial" panose="020B0604020202020204" pitchFamily="34" charset="0"/>
              </a:rPr>
              <a:t>Case</a:t>
            </a:r>
            <a:br>
              <a:rPr lang="da-DK"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Corporate culture  / Job design</a:t>
            </a:r>
          </a:p>
        </p:txBody>
      </p:sp>
      <p:sp>
        <p:nvSpPr>
          <p:cNvPr id="3" name="Tekstfelt 2">
            <a:extLst>
              <a:ext uri="{FF2B5EF4-FFF2-40B4-BE49-F238E27FC236}">
                <a16:creationId xmlns:a16="http://schemas.microsoft.com/office/drawing/2014/main" id="{0FF0AC84-229E-460B-974D-29CD4966A926}"/>
              </a:ext>
            </a:extLst>
          </p:cNvPr>
          <p:cNvSpPr txBox="1"/>
          <p:nvPr/>
        </p:nvSpPr>
        <p:spPr>
          <a:xfrm>
            <a:off x="628650" y="2313432"/>
            <a:ext cx="6629400"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reflections do you make on your corporate culture as a way to brand your business?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What are the opportunities for your employees to job design their jobs?
How do you use EDI – feedback calls etc.?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3A6DC140-1090-445D-BEA4-EF4CDD8C222C}"/>
              </a:ext>
            </a:extLst>
          </p:cNvPr>
          <p:cNvPicPr>
            <a:picLocks noChangeAspect="1"/>
          </p:cNvPicPr>
          <p:nvPr/>
        </p:nvPicPr>
        <p:blipFill>
          <a:blip r:embed="rId2"/>
          <a:stretch>
            <a:fillRect/>
          </a:stretch>
        </p:blipFill>
        <p:spPr>
          <a:xfrm>
            <a:off x="628650" y="4660011"/>
            <a:ext cx="2962275" cy="1543050"/>
          </a:xfrm>
          <a:prstGeom prst="rect">
            <a:avLst/>
          </a:prstGeom>
        </p:spPr>
      </p:pic>
      <p:pic>
        <p:nvPicPr>
          <p:cNvPr id="4098" name="Picture 2" descr="3 tips til at skabe en bedre virksomhedskultur - FINANS">
            <a:extLst>
              <a:ext uri="{FF2B5EF4-FFF2-40B4-BE49-F238E27FC236}">
                <a16:creationId xmlns:a16="http://schemas.microsoft.com/office/drawing/2014/main" id="{021FE9C9-212B-49A2-B15D-5EC8461FE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4660011"/>
            <a:ext cx="2571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yg en stærk virksomhedskultur og et tydeligt lederskab - SE Institute">
            <a:extLst>
              <a:ext uri="{FF2B5EF4-FFF2-40B4-BE49-F238E27FC236}">
                <a16:creationId xmlns:a16="http://schemas.microsoft.com/office/drawing/2014/main" id="{7B8BA4E6-B86D-437F-BB92-2942058B7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4660012"/>
            <a:ext cx="2318791"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673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Mental Illness Prevention</a:t>
            </a:r>
            <a:endParaRPr kumimoji="0" lang="en-GB" sz="32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2" y="1502875"/>
            <a:ext cx="8704887"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Modern working life is complex, dense with information and often requires quick decisions. Employees are committed to delivering fast results, flexible solutions and customer friendliness. Above all, it requires mental and emotional work from people - in other words, mental skills. The psyche has become our Achilles heel in the modern world of work.</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D174DF90-48FF-4851-81CD-F1BB6F3B7324}"/>
              </a:ext>
            </a:extLst>
          </p:cNvPr>
          <p:cNvSpPr txBox="1"/>
          <p:nvPr/>
        </p:nvSpPr>
        <p:spPr>
          <a:xfrm>
            <a:off x="384539" y="2668768"/>
            <a:ext cx="4775936" cy="3416320"/>
          </a:xfrm>
          <a:prstGeom prst="rect">
            <a:avLst/>
          </a:prstGeom>
          <a:noFill/>
        </p:spPr>
        <p:txBody>
          <a:bodyPr wrap="square">
            <a:spAutoFit/>
          </a:bodyPr>
          <a:lstStyle/>
          <a:p>
            <a:pPr lvl="0"/>
            <a:r>
              <a:rPr lang="en-US" b="1" dirty="0">
                <a:solidFill>
                  <a:prstClr val="black"/>
                </a:solidFill>
                <a:latin typeface="Arial" panose="020B0604020202020204" pitchFamily="34" charset="0"/>
                <a:cs typeface="Arial" panose="020B0604020202020204" pitchFamily="34" charset="0"/>
              </a:rPr>
              <a:t>Work can put our mental health at risk in two ways:</a:t>
            </a:r>
          </a:p>
          <a:p>
            <a:pPr lvl="0"/>
            <a:r>
              <a:rPr lang="en-US" b="1" dirty="0">
                <a:solidFill>
                  <a:prstClr val="black"/>
                </a:solidFill>
                <a:latin typeface="Arial" panose="020B0604020202020204" pitchFamily="34" charset="0"/>
                <a:cs typeface="Arial" panose="020B0604020202020204" pitchFamily="34" charset="0"/>
              </a:rPr>
              <a:t>
The requirements and working conditions themselves can be so unfavorable that they contribute significantly to our becoming mentally ill. </a:t>
            </a:r>
          </a:p>
          <a:p>
            <a:pPr lvl="0"/>
            <a:r>
              <a:rPr lang="en-US" b="1" dirty="0">
                <a:solidFill>
                  <a:prstClr val="black"/>
                </a:solidFill>
                <a:latin typeface="Arial" panose="020B0604020202020204" pitchFamily="34" charset="0"/>
                <a:cs typeface="Arial" panose="020B0604020202020204" pitchFamily="34" charset="0"/>
              </a:rPr>
              <a:t>
Or we can be mentally unhappy for other reasons, noting that our performance at work is limited because of it. 
</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Billede 11">
            <a:extLst>
              <a:ext uri="{FF2B5EF4-FFF2-40B4-BE49-F238E27FC236}">
                <a16:creationId xmlns:a16="http://schemas.microsoft.com/office/drawing/2014/main" id="{C69CBD91-3415-432C-BB8A-7C79C7C183C2}"/>
              </a:ext>
            </a:extLst>
          </p:cNvPr>
          <p:cNvPicPr>
            <a:picLocks noChangeAspect="1"/>
          </p:cNvPicPr>
          <p:nvPr/>
        </p:nvPicPr>
        <p:blipFill>
          <a:blip r:embed="rId2"/>
          <a:stretch>
            <a:fillRect/>
          </a:stretch>
        </p:blipFill>
        <p:spPr>
          <a:xfrm>
            <a:off x="5238423" y="2636207"/>
            <a:ext cx="3476607" cy="2604099"/>
          </a:xfrm>
          <a:prstGeom prst="rect">
            <a:avLst/>
          </a:prstGeom>
        </p:spPr>
      </p:pic>
      <p:pic>
        <p:nvPicPr>
          <p:cNvPr id="2" name="Billede 3">
            <a:extLst>
              <a:ext uri="{FF2B5EF4-FFF2-40B4-BE49-F238E27FC236}">
                <a16:creationId xmlns:a16="http://schemas.microsoft.com/office/drawing/2014/main" id="{E70B6A65-D58E-4546-31E1-114679CF3626}"/>
              </a:ext>
            </a:extLst>
          </p:cNvPr>
          <p:cNvPicPr>
            <a:picLocks noChangeAspect="1"/>
          </p:cNvPicPr>
          <p:nvPr/>
        </p:nvPicPr>
        <p:blipFill>
          <a:blip r:embed="rId3"/>
          <a:stretch>
            <a:fillRect/>
          </a:stretch>
        </p:blipFill>
        <p:spPr>
          <a:xfrm>
            <a:off x="8078088" y="32944"/>
            <a:ext cx="986279" cy="657520"/>
          </a:xfrm>
          <a:prstGeom prst="rect">
            <a:avLst/>
          </a:prstGeom>
        </p:spPr>
      </p:pic>
    </p:spTree>
    <p:extLst>
      <p:ext uri="{BB962C8B-B14F-4D97-AF65-F5344CB8AC3E}">
        <p14:creationId xmlns:p14="http://schemas.microsoft.com/office/powerpoint/2010/main" val="2918516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Mental Illness Prevention</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Acknowledge </a:t>
            </a:r>
            <a:r>
              <a:rPr lang="en-GB" b="1" dirty="0">
                <a:solidFill>
                  <a:prstClr val="black"/>
                </a:solidFill>
                <a:latin typeface="Arial" panose="020B0604020202020204" pitchFamily="34" charset="0"/>
                <a:cs typeface="Arial" panose="020B0604020202020204" pitchFamily="34" charset="0"/>
              </a:rPr>
              <a:t>early warning signs of stress</a:t>
            </a:r>
            <a:endPar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2" y="1502875"/>
            <a:ext cx="8704887" cy="1169551"/>
          </a:xfrm>
          <a:prstGeom prst="rect">
            <a:avLst/>
          </a:prstGeom>
          <a:noFill/>
        </p:spPr>
        <p:txBody>
          <a:bodyPr wrap="square">
            <a:spAutoFit/>
          </a:bodyPr>
          <a:lstStyle/>
          <a:p>
            <a:pPr lvl="0"/>
            <a:r>
              <a:rPr lang="en-US" sz="1400" dirty="0">
                <a:solidFill>
                  <a:prstClr val="black"/>
                </a:solidFill>
                <a:latin typeface="Arial" panose="020B0604020202020204" pitchFamily="34" charset="0"/>
                <a:cs typeface="Arial" panose="020B0604020202020204" pitchFamily="34" charset="0"/>
              </a:rPr>
              <a:t>Some early warning signs show up with more psychological strains, others are more specific. For the leader, it is a matter of expanding the antennae of perception and getting mental disorders on the radar as an option in the first place. This applies to characters that you recognize in others as well as those that may become visible in yourself.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D174DF90-48FF-4851-81CD-F1BB6F3B7324}"/>
              </a:ext>
            </a:extLst>
          </p:cNvPr>
          <p:cNvSpPr txBox="1"/>
          <p:nvPr/>
        </p:nvSpPr>
        <p:spPr>
          <a:xfrm>
            <a:off x="312112" y="2578144"/>
            <a:ext cx="8460697" cy="4093428"/>
          </a:xfrm>
          <a:prstGeom prst="rect">
            <a:avLst/>
          </a:prstGeom>
          <a:noFill/>
        </p:spPr>
        <p:txBody>
          <a:bodyPr wrap="square">
            <a:spAutoFit/>
          </a:bodyPr>
          <a:lstStyle/>
          <a:p>
            <a:pPr lvl="0"/>
            <a:r>
              <a:rPr lang="en-US" sz="1400" b="1" dirty="0">
                <a:solidFill>
                  <a:prstClr val="black"/>
                </a:solidFill>
                <a:latin typeface="Arial" panose="020B0604020202020204" pitchFamily="34" charset="0"/>
                <a:cs typeface="Arial" panose="020B0604020202020204" pitchFamily="34" charset="0"/>
              </a:rPr>
              <a:t>General signs: </a:t>
            </a:r>
            <a:r>
              <a:rPr lang="en-US" sz="1200" dirty="0">
                <a:solidFill>
                  <a:prstClr val="black"/>
                </a:solidFill>
                <a:latin typeface="Arial" panose="020B0604020202020204" pitchFamily="34" charset="0"/>
                <a:cs typeface="Arial" panose="020B0604020202020204" pitchFamily="34" charset="0"/>
              </a:rPr>
              <a:t>Fluctuations in performance, unpredictability, thin-</a:t>
            </a:r>
            <a:r>
              <a:rPr lang="en-US" sz="1200" dirty="0" err="1">
                <a:solidFill>
                  <a:prstClr val="black"/>
                </a:solidFill>
                <a:latin typeface="Arial" panose="020B0604020202020204" pitchFamily="34" charset="0"/>
                <a:cs typeface="Arial" panose="020B0604020202020204" pitchFamily="34" charset="0"/>
              </a:rPr>
              <a:t>skinnedness</a:t>
            </a:r>
            <a:r>
              <a:rPr lang="en-US" sz="1200" dirty="0">
                <a:solidFill>
                  <a:prstClr val="black"/>
                </a:solidFill>
                <a:latin typeface="Arial" panose="020B0604020202020204" pitchFamily="34" charset="0"/>
                <a:cs typeface="Arial" panose="020B0604020202020204" pitchFamily="34" charset="0"/>
              </a:rPr>
              <a:t>, increased irritability, acceptance of conflicts, tenseness, exhaustion.  </a:t>
            </a:r>
            <a:r>
              <a:rPr lang="en-US" sz="1400" dirty="0">
                <a:solidFill>
                  <a:prstClr val="black"/>
                </a:solidFill>
                <a:latin typeface="Arial" panose="020B0604020202020204" pitchFamily="34" charset="0"/>
                <a:cs typeface="Arial" panose="020B0604020202020204" pitchFamily="34" charset="0"/>
              </a:rPr>
              <a:t>
</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Early warning signs of high stress levels: </a:t>
            </a:r>
            <a:r>
              <a:rPr lang="en-US" sz="1200" dirty="0">
                <a:solidFill>
                  <a:prstClr val="black"/>
                </a:solidFill>
                <a:latin typeface="Arial" panose="020B0604020202020204" pitchFamily="34" charset="0"/>
                <a:cs typeface="Arial" panose="020B0604020202020204" pitchFamily="34" charset="0"/>
              </a:rPr>
              <a:t>The neck is tense, the abdomen is on fire, the heart is pounding, the chest is tight. Negative thoughts revolve and cannot be stopped. At work, the head is suddenly empty. Physically, you're tired and exhausted, but sleep is still hard to find.</a:t>
            </a:r>
            <a:r>
              <a:rPr lang="en-US" sz="1200" b="1" dirty="0">
                <a:solidFill>
                  <a:prstClr val="black"/>
                </a:solidFill>
                <a:latin typeface="Arial" panose="020B0604020202020204" pitchFamily="34" charset="0"/>
                <a:cs typeface="Arial" panose="020B0604020202020204" pitchFamily="34" charset="0"/>
              </a:rPr>
              <a:t>
</a:t>
            </a:r>
            <a:endParaRPr kumimoji="0" lang="da-DK"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Early warning signs of burnout: </a:t>
            </a:r>
            <a:r>
              <a:rPr lang="en-US" sz="1200" dirty="0">
                <a:solidFill>
                  <a:prstClr val="black"/>
                </a:solidFill>
                <a:latin typeface="Arial" panose="020B0604020202020204" pitchFamily="34" charset="0"/>
                <a:cs typeface="Arial" panose="020B0604020202020204" pitchFamily="34" charset="0"/>
              </a:rPr>
              <a:t>You only see mountains in front of you. A sense of heaviness is spreading. You put things off - even at home. You don't really have to recover from sleep or the weekend. And the holiday effect is gone again after a few days.</a:t>
            </a:r>
            <a:r>
              <a:rPr lang="en-US" sz="1400" b="1" dirty="0">
                <a:solidFill>
                  <a:prstClr val="black"/>
                </a:solidFill>
                <a:latin typeface="Arial" panose="020B0604020202020204" pitchFamily="34" charset="0"/>
                <a:cs typeface="Arial" panose="020B0604020202020204" pitchFamily="34" charset="0"/>
              </a:rPr>
              <a:t>
</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Early warning signs of depression: </a:t>
            </a:r>
            <a:r>
              <a:rPr lang="en-US" sz="1200" dirty="0">
                <a:solidFill>
                  <a:prstClr val="black"/>
                </a:solidFill>
                <a:latin typeface="Arial" panose="020B0604020202020204" pitchFamily="34" charset="0"/>
                <a:cs typeface="Arial" panose="020B0604020202020204" pitchFamily="34" charset="0"/>
              </a:rPr>
              <a:t>You feel tired and exhausted no matter how long you have slept. Some sufferers wake up very early in the morning and/or lie awake for a long time before falling asleep. You quickly get annoyed, feel criticized or rejected. Conflicts are piling up. Concentration is difficult, one seems absent and dispersed. Consistency in performance is no longer present: sometimes nothing works at all, and those affected can even call in sick. The next day, everything goes on as usual. Nothing's funny anymore.</a:t>
            </a:r>
          </a:p>
          <a:p>
            <a:pPr lvl="0"/>
            <a:r>
              <a:rPr lang="en-US" sz="1400" b="1" dirty="0">
                <a:solidFill>
                  <a:prstClr val="black"/>
                </a:solidFill>
                <a:latin typeface="Arial" panose="020B0604020202020204" pitchFamily="34" charset="0"/>
                <a:cs typeface="Arial" panose="020B0604020202020204" pitchFamily="34" charset="0"/>
              </a:rPr>
              <a:t>
Early warning signs of addiction: </a:t>
            </a:r>
            <a:r>
              <a:rPr lang="en-US" sz="1200" dirty="0">
                <a:solidFill>
                  <a:prstClr val="black"/>
                </a:solidFill>
                <a:latin typeface="Arial" panose="020B0604020202020204" pitchFamily="34" charset="0"/>
                <a:cs typeface="Arial" panose="020B0604020202020204" pitchFamily="34" charset="0"/>
              </a:rPr>
              <a:t>Those affected show thin-</a:t>
            </a:r>
            <a:r>
              <a:rPr lang="en-US" sz="1200" dirty="0" err="1">
                <a:solidFill>
                  <a:prstClr val="black"/>
                </a:solidFill>
                <a:latin typeface="Arial" panose="020B0604020202020204" pitchFamily="34" charset="0"/>
                <a:cs typeface="Arial" panose="020B0604020202020204" pitchFamily="34" charset="0"/>
              </a:rPr>
              <a:t>skinnedness</a:t>
            </a:r>
            <a:r>
              <a:rPr lang="en-US" sz="1200" dirty="0">
                <a:solidFill>
                  <a:prstClr val="black"/>
                </a:solidFill>
                <a:latin typeface="Arial" panose="020B0604020202020204" pitchFamily="34" charset="0"/>
                <a:cs typeface="Arial" panose="020B0604020202020204" pitchFamily="34" charset="0"/>
              </a:rPr>
              <a:t> or even bouts of rage. On the other hand, they are often overfriendly. Conflicts and performance fluctuations increase. Short absences are more frequent. A smell of alcohol is noticeable (breath, skin).</a:t>
            </a:r>
            <a:endParaRPr kumimoji="0" lang="da-DK"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3">
            <a:extLst>
              <a:ext uri="{FF2B5EF4-FFF2-40B4-BE49-F238E27FC236}">
                <a16:creationId xmlns:a16="http://schemas.microsoft.com/office/drawing/2014/main" id="{2FDC3207-6039-84AD-003A-528150DCCCC3}"/>
              </a:ext>
            </a:extLst>
          </p:cNvPr>
          <p:cNvPicPr>
            <a:picLocks noChangeAspect="1"/>
          </p:cNvPicPr>
          <p:nvPr/>
        </p:nvPicPr>
        <p:blipFill>
          <a:blip r:embed="rId2"/>
          <a:stretch>
            <a:fillRect/>
          </a:stretch>
        </p:blipFill>
        <p:spPr>
          <a:xfrm>
            <a:off x="8078088" y="23517"/>
            <a:ext cx="986279" cy="657520"/>
          </a:xfrm>
          <a:prstGeom prst="rect">
            <a:avLst/>
          </a:prstGeom>
        </p:spPr>
      </p:pic>
    </p:spTree>
    <p:extLst>
      <p:ext uri="{BB962C8B-B14F-4D97-AF65-F5344CB8AC3E}">
        <p14:creationId xmlns:p14="http://schemas.microsoft.com/office/powerpoint/2010/main" val="1153018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11387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Mental Illness Prevention</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lang="en-GB" b="1" dirty="0">
                <a:solidFill>
                  <a:prstClr val="black"/>
                </a:solidFill>
                <a:latin typeface="Arial" panose="020B0604020202020204" pitchFamily="34" charset="0"/>
                <a:cs typeface="Arial" panose="020B0604020202020204" pitchFamily="34" charset="0"/>
              </a:rPr>
              <a:t>10 focus points in stress prevention.</a:t>
            </a:r>
            <a:r>
              <a:rPr lang="en-US" b="1" dirty="0">
                <a:solidFill>
                  <a:prstClr val="black"/>
                </a:solidFill>
                <a:latin typeface="Arial" panose="020B0604020202020204" pitchFamily="34" charset="0"/>
                <a:cs typeface="Arial" panose="020B0604020202020204" pitchFamily="34" charset="0"/>
              </a:rPr>
              <a:t>
</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20205" y="1339912"/>
            <a:ext cx="5251895" cy="54784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b="1" dirty="0">
                <a:solidFill>
                  <a:prstClr val="black"/>
                </a:solidFill>
                <a:latin typeface="Arial" panose="020B0604020202020204" pitchFamily="34" charset="0"/>
                <a:cs typeface="Arial" panose="020B0604020202020204" pitchFamily="34" charset="0"/>
              </a:rPr>
              <a:t>1. Assess the current stress level of the workplace. </a:t>
            </a:r>
          </a:p>
          <a:p>
            <a:pPr lvl="0"/>
            <a:r>
              <a:rPr lang="en-US" sz="1400" dirty="0">
                <a:solidFill>
                  <a:prstClr val="black"/>
                </a:solidFill>
                <a:latin typeface="Arial" panose="020B0604020202020204" pitchFamily="34" charset="0"/>
                <a:cs typeface="Arial" panose="020B0604020202020204" pitchFamily="34" charset="0"/>
              </a:rPr>
              <a:t>For example, use the stress stairs to discuss which step you are at and whether everyone is on the same level. Consider what can bring the workplace towards the temperate phase where demands and resources balance. Find the stress staircase in the tool 'Understand and prevent stress'.
</a:t>
            </a:r>
            <a:endPar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b="1" dirty="0">
                <a:solidFill>
                  <a:prstClr val="black"/>
                </a:solidFill>
                <a:latin typeface="Arial" panose="020B0604020202020204" pitchFamily="34" charset="0"/>
                <a:cs typeface="Arial" panose="020B0604020202020204" pitchFamily="34" charset="0"/>
              </a:rPr>
              <a:t>2. Check the balance between requirements and resources. </a:t>
            </a:r>
            <a:r>
              <a:rPr lang="en-US" sz="1400" dirty="0">
                <a:solidFill>
                  <a:prstClr val="black"/>
                </a:solidFill>
                <a:latin typeface="Arial" panose="020B0604020202020204" pitchFamily="34" charset="0"/>
                <a:cs typeface="Arial" panose="020B0604020202020204" pitchFamily="34" charset="0"/>
              </a:rPr>
              <a:t>In dialogue with management, make sure you get an overview of which requirements are particularly stress-stressful and which resources prevent stress. Assess the requirement/resource balance both for the workgroup as a whole and for employees in the danger zone. Read more about this in the material 'Understand and prevent stress.</a:t>
            </a:r>
            <a:r>
              <a:rPr lang="en-US" sz="1400" b="1" dirty="0">
                <a:solidFill>
                  <a:prstClr val="black"/>
                </a:solidFill>
                <a:latin typeface="Arial" panose="020B0604020202020204" pitchFamily="34" charset="0"/>
                <a:cs typeface="Arial" panose="020B0604020202020204" pitchFamily="34" charset="0"/>
              </a:rPr>
              <a:t>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b="1" dirty="0">
                <a:solidFill>
                  <a:prstClr val="black"/>
                </a:solidFill>
                <a:latin typeface="Arial" panose="020B0604020202020204" pitchFamily="34" charset="0"/>
                <a:cs typeface="Arial" panose="020B0604020202020204" pitchFamily="34" charset="0"/>
              </a:rPr>
              <a:t>3. Set the necessary priorities</a:t>
            </a:r>
            <a:r>
              <a:rPr lang="en-US" sz="1400" dirty="0">
                <a:solidFill>
                  <a:prstClr val="black"/>
                </a:solidFill>
                <a:latin typeface="Arial" panose="020B0604020202020204" pitchFamily="34" charset="0"/>
                <a:cs typeface="Arial" panose="020B0604020202020204" pitchFamily="34" charset="0"/>
              </a:rPr>
              <a:t>. </a:t>
            </a:r>
          </a:p>
          <a:p>
            <a:pPr lvl="0"/>
            <a:r>
              <a:rPr lang="en-US" sz="1400" dirty="0">
                <a:solidFill>
                  <a:prstClr val="black"/>
                </a:solidFill>
                <a:latin typeface="Arial" panose="020B0604020202020204" pitchFamily="34" charset="0"/>
                <a:cs typeface="Arial" panose="020B0604020202020204" pitchFamily="34" charset="0"/>
              </a:rPr>
              <a:t>In a situation where you cannot achieve everything, it is important to agree on what is particularly important and urgent. Such a common picture of the priorities relieves the individual, and it should be created both throughout the staff group and in the dialogue between manager and employee. Get support for the prioritization with this tool. </a:t>
            </a: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3" name="Billede 2">
            <a:extLst>
              <a:ext uri="{FF2B5EF4-FFF2-40B4-BE49-F238E27FC236}">
                <a16:creationId xmlns:a16="http://schemas.microsoft.com/office/drawing/2014/main" id="{18FE5148-6058-4614-899A-E3E8F82E6F87}"/>
              </a:ext>
            </a:extLst>
          </p:cNvPr>
          <p:cNvPicPr>
            <a:picLocks noChangeAspect="1"/>
          </p:cNvPicPr>
          <p:nvPr/>
        </p:nvPicPr>
        <p:blipFill>
          <a:blip r:embed="rId2"/>
          <a:stretch>
            <a:fillRect/>
          </a:stretch>
        </p:blipFill>
        <p:spPr>
          <a:xfrm>
            <a:off x="5659346" y="4221922"/>
            <a:ext cx="3270409" cy="2449650"/>
          </a:xfrm>
          <a:prstGeom prst="rect">
            <a:avLst/>
          </a:prstGeom>
        </p:spPr>
      </p:pic>
      <p:pic>
        <p:nvPicPr>
          <p:cNvPr id="2" name="Billede 3">
            <a:extLst>
              <a:ext uri="{FF2B5EF4-FFF2-40B4-BE49-F238E27FC236}">
                <a16:creationId xmlns:a16="http://schemas.microsoft.com/office/drawing/2014/main" id="{7D92CAA5-E287-F018-5154-51BDFCF093F3}"/>
              </a:ext>
            </a:extLst>
          </p:cNvPr>
          <p:cNvPicPr>
            <a:picLocks noChangeAspect="1"/>
          </p:cNvPicPr>
          <p:nvPr/>
        </p:nvPicPr>
        <p:blipFill>
          <a:blip r:embed="rId3"/>
          <a:stretch>
            <a:fillRect/>
          </a:stretch>
        </p:blipFill>
        <p:spPr>
          <a:xfrm>
            <a:off x="8078088" y="23517"/>
            <a:ext cx="986279" cy="657520"/>
          </a:xfrm>
          <a:prstGeom prst="rect">
            <a:avLst/>
          </a:prstGeom>
        </p:spPr>
      </p:pic>
    </p:spTree>
    <p:extLst>
      <p:ext uri="{BB962C8B-B14F-4D97-AF65-F5344CB8AC3E}">
        <p14:creationId xmlns:p14="http://schemas.microsoft.com/office/powerpoint/2010/main" val="568834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265527" y="1367692"/>
            <a:ext cx="4721614" cy="504753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b="1" dirty="0">
                <a:solidFill>
                  <a:prstClr val="black"/>
                </a:solidFill>
                <a:latin typeface="Arial" panose="020B0604020202020204" pitchFamily="34" charset="0"/>
                <a:cs typeface="Arial" panose="020B0604020202020204" pitchFamily="34" charset="0"/>
              </a:rPr>
              <a:t>4. Find meaning in the core task. </a:t>
            </a:r>
          </a:p>
          <a:p>
            <a:pPr lvl="0"/>
            <a:r>
              <a:rPr lang="en-US" sz="1400" dirty="0">
                <a:solidFill>
                  <a:prstClr val="black"/>
                </a:solidFill>
                <a:latin typeface="Arial" panose="020B0604020202020204" pitchFamily="34" charset="0"/>
                <a:cs typeface="Arial" panose="020B0604020202020204" pitchFamily="34" charset="0"/>
              </a:rPr>
              <a:t>Delivering a good job that provides value for others helps to make sense of work and prevent stress. Therefore, it is important that you continuously put core task and quality on the common agenda.</a:t>
            </a:r>
            <a:r>
              <a:rPr lang="en-US" sz="1400" b="1" dirty="0">
                <a:solidFill>
                  <a:prstClr val="black"/>
                </a:solidFill>
                <a:latin typeface="Arial" panose="020B0604020202020204" pitchFamily="34" charset="0"/>
                <a:cs typeface="Arial" panose="020B0604020202020204" pitchFamily="34" charset="0"/>
              </a:rPr>
              <a:t>
</a:t>
            </a: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b="1" dirty="0">
                <a:solidFill>
                  <a:prstClr val="black"/>
                </a:solidFill>
                <a:latin typeface="Arial" panose="020B0604020202020204" pitchFamily="34" charset="0"/>
                <a:cs typeface="Arial" panose="020B0604020202020204" pitchFamily="34" charset="0"/>
              </a:rPr>
              <a:t>5. Devise a stress policy. </a:t>
            </a:r>
          </a:p>
          <a:p>
            <a:pPr lvl="0"/>
            <a:r>
              <a:rPr lang="en-US" sz="1400" dirty="0">
                <a:solidFill>
                  <a:prstClr val="black"/>
                </a:solidFill>
                <a:latin typeface="Arial" panose="020B0604020202020204" pitchFamily="34" charset="0"/>
                <a:cs typeface="Arial" panose="020B0604020202020204" pitchFamily="34" charset="0"/>
              </a:rPr>
              <a:t>Talk about how you work with stress prevention and write it down in a policy. Explain how you want to keep the policy alive and translate it into active action. And agree to revise the policy on an ongoing basis so that it is constantly adapted to changing workplace conditions. In public workplaces, it has been agreed in the agreements that guidelines should be drawn up for the overall effort to identify, prevent, manage and process stress. </a:t>
            </a:r>
            <a:r>
              <a:rPr lang="en-US" sz="1400" b="1" dirty="0">
                <a:solidFill>
                  <a:prstClr val="black"/>
                </a:solidFill>
                <a:latin typeface="Arial" panose="020B0604020202020204" pitchFamily="34" charset="0"/>
                <a:cs typeface="Arial" panose="020B0604020202020204" pitchFamily="34" charset="0"/>
              </a:rPr>
              <a:t>
</a:t>
            </a: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b="1" dirty="0">
                <a:solidFill>
                  <a:prstClr val="black"/>
                </a:solidFill>
                <a:latin typeface="Arial" panose="020B0604020202020204" pitchFamily="34" charset="0"/>
                <a:cs typeface="Arial" panose="020B0604020202020204" pitchFamily="34" charset="0"/>
              </a:rPr>
              <a:t>6. Integrate your efforts into your environment work. </a:t>
            </a:r>
            <a:r>
              <a:rPr lang="en-US" sz="1400" dirty="0">
                <a:solidFill>
                  <a:prstClr val="black"/>
                </a:solidFill>
                <a:latin typeface="Arial" panose="020B0604020202020204" pitchFamily="34" charset="0"/>
                <a:cs typeface="Arial" panose="020B0604020202020204" pitchFamily="34" charset="0"/>
              </a:rPr>
              <a:t>Stress is closely linked to other health and safety issues. Therefore, you can also use e.g. Work Space Assessment in the preventive work and thereby strengthen </a:t>
            </a:r>
            <a:r>
              <a:rPr lang="en-US" sz="1400" dirty="0" err="1">
                <a:solidFill>
                  <a:prstClr val="black"/>
                </a:solidFill>
                <a:latin typeface="Arial" panose="020B0604020202020204" pitchFamily="34" charset="0"/>
                <a:cs typeface="Arial" panose="020B0604020202020204" pitchFamily="34" charset="0"/>
              </a:rPr>
              <a:t>organisational</a:t>
            </a:r>
            <a:r>
              <a:rPr lang="en-US" sz="1400" dirty="0">
                <a:solidFill>
                  <a:prstClr val="black"/>
                </a:solidFill>
                <a:latin typeface="Arial" panose="020B0604020202020204" pitchFamily="34" charset="0"/>
                <a:cs typeface="Arial" panose="020B0604020202020204" pitchFamily="34" charset="0"/>
              </a:rPr>
              <a:t> learning. </a:t>
            </a:r>
            <a:r>
              <a:rPr lang="en-US" sz="1400" b="1" dirty="0">
                <a:solidFill>
                  <a:prstClr val="black"/>
                </a:solidFill>
                <a:latin typeface="Arial" panose="020B0604020202020204" pitchFamily="34" charset="0"/>
                <a:cs typeface="Arial" panose="020B0604020202020204" pitchFamily="34" charset="0"/>
              </a:rPr>
              <a:t>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Billede 6">
            <a:extLst>
              <a:ext uri="{FF2B5EF4-FFF2-40B4-BE49-F238E27FC236}">
                <a16:creationId xmlns:a16="http://schemas.microsoft.com/office/drawing/2014/main" id="{2F9A9F04-B038-4483-A19B-14FB38A14D6B}"/>
              </a:ext>
            </a:extLst>
          </p:cNvPr>
          <p:cNvPicPr>
            <a:picLocks noChangeAspect="1"/>
          </p:cNvPicPr>
          <p:nvPr/>
        </p:nvPicPr>
        <p:blipFill>
          <a:blip r:embed="rId2"/>
          <a:stretch>
            <a:fillRect/>
          </a:stretch>
        </p:blipFill>
        <p:spPr>
          <a:xfrm>
            <a:off x="5659346" y="4221922"/>
            <a:ext cx="3270409" cy="2449650"/>
          </a:xfrm>
          <a:prstGeom prst="rect">
            <a:avLst/>
          </a:prstGeom>
        </p:spPr>
      </p:pic>
      <p:sp>
        <p:nvSpPr>
          <p:cNvPr id="8" name="Tekstfelt 7">
            <a:extLst>
              <a:ext uri="{FF2B5EF4-FFF2-40B4-BE49-F238E27FC236}">
                <a16:creationId xmlns:a16="http://schemas.microsoft.com/office/drawing/2014/main" id="{E6085C91-3108-4905-9CE8-F7F2FEB75155}"/>
              </a:ext>
            </a:extLst>
          </p:cNvPr>
          <p:cNvSpPr txBox="1"/>
          <p:nvPr/>
        </p:nvSpPr>
        <p:spPr>
          <a:xfrm>
            <a:off x="265527" y="364102"/>
            <a:ext cx="8298880" cy="11387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Mental Illness Prevention</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lang="en-GB" b="1" dirty="0">
                <a:solidFill>
                  <a:prstClr val="black"/>
                </a:solidFill>
                <a:latin typeface="Arial" panose="020B0604020202020204" pitchFamily="34" charset="0"/>
                <a:cs typeface="Arial" panose="020B0604020202020204" pitchFamily="34" charset="0"/>
              </a:rPr>
              <a:t>10 focus points in stress prevention.</a:t>
            </a:r>
            <a:r>
              <a:rPr lang="en-US" b="1" dirty="0">
                <a:solidFill>
                  <a:prstClr val="black"/>
                </a:solidFill>
                <a:latin typeface="Arial" panose="020B0604020202020204" pitchFamily="34" charset="0"/>
                <a:cs typeface="Arial" panose="020B0604020202020204" pitchFamily="34" charset="0"/>
              </a:rPr>
              <a:t>
</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3">
            <a:extLst>
              <a:ext uri="{FF2B5EF4-FFF2-40B4-BE49-F238E27FC236}">
                <a16:creationId xmlns:a16="http://schemas.microsoft.com/office/drawing/2014/main" id="{39DF03EF-E31A-1ECD-123C-8D98D64FB7DC}"/>
              </a:ext>
            </a:extLst>
          </p:cNvPr>
          <p:cNvPicPr>
            <a:picLocks noChangeAspect="1"/>
          </p:cNvPicPr>
          <p:nvPr/>
        </p:nvPicPr>
        <p:blipFill>
          <a:blip r:embed="rId3"/>
          <a:stretch>
            <a:fillRect/>
          </a:stretch>
        </p:blipFill>
        <p:spPr>
          <a:xfrm>
            <a:off x="8078088" y="23517"/>
            <a:ext cx="986279" cy="657520"/>
          </a:xfrm>
          <a:prstGeom prst="rect">
            <a:avLst/>
          </a:prstGeom>
        </p:spPr>
      </p:pic>
    </p:spTree>
    <p:extLst>
      <p:ext uri="{BB962C8B-B14F-4D97-AF65-F5344CB8AC3E}">
        <p14:creationId xmlns:p14="http://schemas.microsoft.com/office/powerpoint/2010/main" val="4014919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8212" y="1140737"/>
            <a:ext cx="6061528" cy="56938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b="1" dirty="0">
                <a:solidFill>
                  <a:prstClr val="black"/>
                </a:solidFill>
                <a:latin typeface="Arial" panose="020B0604020202020204" pitchFamily="34" charset="0"/>
                <a:cs typeface="Arial" panose="020B0604020202020204" pitchFamily="34" charset="0"/>
              </a:rPr>
              <a:t>7. Make sure everyone is responding to stress signals. 
</a:t>
            </a:r>
            <a:r>
              <a:rPr lang="en-US" sz="1400" dirty="0">
                <a:solidFill>
                  <a:prstClr val="black"/>
                </a:solidFill>
                <a:latin typeface="Arial" panose="020B0604020202020204" pitchFamily="34" charset="0"/>
                <a:cs typeface="Arial" panose="020B0604020202020204" pitchFamily="34" charset="0"/>
              </a:rPr>
              <a:t>Stress can be taken into the bud if it is detected and handled in time. Therefore, in the workplace, you should discuss how the individual should react if he or she suspects stress in himself or herself – or a colleague. </a:t>
            </a:r>
            <a:r>
              <a:rPr lang="en-US" sz="1400" b="1" dirty="0">
                <a:solidFill>
                  <a:prstClr val="black"/>
                </a:solidFill>
                <a:latin typeface="Arial" panose="020B0604020202020204" pitchFamily="34" charset="0"/>
                <a:cs typeface="Arial" panose="020B0604020202020204" pitchFamily="34" charset="0"/>
              </a:rPr>
              <a:t>
</a:t>
            </a:r>
            <a:endPar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8. Help each other help. 
</a:t>
            </a:r>
            <a:r>
              <a:rPr lang="en-US" sz="1400" dirty="0">
                <a:solidFill>
                  <a:prstClr val="black"/>
                </a:solidFill>
                <a:latin typeface="Arial" panose="020B0604020202020204" pitchFamily="34" charset="0"/>
                <a:cs typeface="Arial" panose="020B0604020202020204" pitchFamily="34" charset="0"/>
              </a:rPr>
              <a:t>Being able to support each other both professionally and socially is an important resource in stress prevention. There is therefore a need to create the necessary framework for collegiate support. For example, give the team the opportunity to dialogue about tasks that drain and provide energy. </a:t>
            </a:r>
            <a:r>
              <a:rPr lang="en-US" sz="1400" b="1" dirty="0">
                <a:solidFill>
                  <a:prstClr val="black"/>
                </a:solidFill>
                <a:latin typeface="Arial" panose="020B0604020202020204" pitchFamily="34" charset="0"/>
                <a:cs typeface="Arial" panose="020B0604020202020204" pitchFamily="34" charset="0"/>
              </a:rPr>
              <a:t>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9. Pay special attention to change. 
</a:t>
            </a:r>
            <a:r>
              <a:rPr lang="en-US" sz="1400" dirty="0">
                <a:solidFill>
                  <a:prstClr val="black"/>
                </a:solidFill>
                <a:latin typeface="Arial" panose="020B0604020202020204" pitchFamily="34" charset="0"/>
                <a:cs typeface="Arial" panose="020B0604020202020204" pitchFamily="34" charset="0"/>
              </a:rPr>
              <a:t>Both small and large changes can shift by the balances of the working environment. Think about this in the process of change and be aware that we often react differently to change.  Find inspiration at etsundtarbejdsliv.dk, or read about different reactions to changes in 'Understanding and Prevent Stress'</a:t>
            </a:r>
            <a:r>
              <a:rPr lang="en-US" sz="1400" b="1" dirty="0">
                <a:solidFill>
                  <a:prstClr val="black"/>
                </a:solidFill>
                <a:latin typeface="Arial" panose="020B0604020202020204" pitchFamily="34" charset="0"/>
                <a:cs typeface="Arial" panose="020B0604020202020204" pitchFamily="34" charset="0"/>
              </a:rPr>
              <a:t>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GB" sz="1400" b="1" dirty="0">
                <a:solidFill>
                  <a:prstClr val="black"/>
                </a:solidFill>
                <a:latin typeface="Arial" panose="020B0604020202020204" pitchFamily="34" charset="0"/>
                <a:cs typeface="Arial" panose="020B0604020202020204" pitchFamily="34" charset="0"/>
              </a:rPr>
              <a:t>10. Have the support of the management. 
</a:t>
            </a:r>
            <a:r>
              <a:rPr lang="en-GB" sz="1400" dirty="0">
                <a:solidFill>
                  <a:prstClr val="black"/>
                </a:solidFill>
                <a:latin typeface="Arial" panose="020B0604020202020204" pitchFamily="34" charset="0"/>
                <a:cs typeface="Arial" panose="020B0604020202020204" pitchFamily="34" charset="0"/>
              </a:rPr>
              <a:t>It is important for both the working environment organisation and the individual manager that the organisation as a whole supports the efforts to prevent stress. The dialogue with higher management layers is essential to align expectations with the objectives and means of the effort. It is the employer's responsibility that the work is safe and healthy.</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Billede 6">
            <a:extLst>
              <a:ext uri="{FF2B5EF4-FFF2-40B4-BE49-F238E27FC236}">
                <a16:creationId xmlns:a16="http://schemas.microsoft.com/office/drawing/2014/main" id="{1AED873E-D18E-4F26-934D-77B346F33A31}"/>
              </a:ext>
            </a:extLst>
          </p:cNvPr>
          <p:cNvPicPr>
            <a:picLocks noChangeAspect="1"/>
          </p:cNvPicPr>
          <p:nvPr/>
        </p:nvPicPr>
        <p:blipFill>
          <a:blip r:embed="rId2"/>
          <a:stretch>
            <a:fillRect/>
          </a:stretch>
        </p:blipFill>
        <p:spPr>
          <a:xfrm>
            <a:off x="6268442" y="4278450"/>
            <a:ext cx="2875558" cy="2153893"/>
          </a:xfrm>
          <a:prstGeom prst="rect">
            <a:avLst/>
          </a:prstGeom>
        </p:spPr>
      </p:pic>
      <p:sp>
        <p:nvSpPr>
          <p:cNvPr id="8" name="Tekstfelt 7">
            <a:extLst>
              <a:ext uri="{FF2B5EF4-FFF2-40B4-BE49-F238E27FC236}">
                <a16:creationId xmlns:a16="http://schemas.microsoft.com/office/drawing/2014/main" id="{29135E2D-D2F5-4569-8F50-7BB4905EB909}"/>
              </a:ext>
            </a:extLst>
          </p:cNvPr>
          <p:cNvSpPr txBox="1"/>
          <p:nvPr/>
        </p:nvSpPr>
        <p:spPr>
          <a:xfrm>
            <a:off x="265527" y="364102"/>
            <a:ext cx="8298880" cy="11387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Mental Illness Prevention</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lang="en-GB" b="1" dirty="0">
                <a:solidFill>
                  <a:prstClr val="black"/>
                </a:solidFill>
                <a:latin typeface="Arial" panose="020B0604020202020204" pitchFamily="34" charset="0"/>
                <a:cs typeface="Arial" panose="020B0604020202020204" pitchFamily="34" charset="0"/>
              </a:rPr>
              <a:t>10 focus points in stress prevention.</a:t>
            </a:r>
            <a:r>
              <a:rPr lang="en-US" b="1" dirty="0">
                <a:solidFill>
                  <a:prstClr val="black"/>
                </a:solidFill>
                <a:latin typeface="Arial" panose="020B0604020202020204" pitchFamily="34" charset="0"/>
                <a:cs typeface="Arial" panose="020B0604020202020204" pitchFamily="34" charset="0"/>
              </a:rPr>
              <a:t>
</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3">
            <a:extLst>
              <a:ext uri="{FF2B5EF4-FFF2-40B4-BE49-F238E27FC236}">
                <a16:creationId xmlns:a16="http://schemas.microsoft.com/office/drawing/2014/main" id="{5D198261-1639-D297-CA9A-E786D0DEE0E5}"/>
              </a:ext>
            </a:extLst>
          </p:cNvPr>
          <p:cNvPicPr>
            <a:picLocks noChangeAspect="1"/>
          </p:cNvPicPr>
          <p:nvPr/>
        </p:nvPicPr>
        <p:blipFill>
          <a:blip r:embed="rId3"/>
          <a:stretch>
            <a:fillRect/>
          </a:stretch>
        </p:blipFill>
        <p:spPr>
          <a:xfrm>
            <a:off x="8078088" y="23517"/>
            <a:ext cx="986279" cy="657520"/>
          </a:xfrm>
          <a:prstGeom prst="rect">
            <a:avLst/>
          </a:prstGeom>
        </p:spPr>
      </p:pic>
    </p:spTree>
    <p:extLst>
      <p:ext uri="{BB962C8B-B14F-4D97-AF65-F5344CB8AC3E}">
        <p14:creationId xmlns:p14="http://schemas.microsoft.com/office/powerpoint/2010/main" val="798223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1569660"/>
          </a:xfrm>
          <a:prstGeom prst="rect">
            <a:avLst/>
          </a:prstGeom>
          <a:noFill/>
        </p:spPr>
        <p:txBody>
          <a:bodyPr wrap="square">
            <a:spAutoFit/>
          </a:bodyPr>
          <a:lstStyle/>
          <a:p>
            <a:pPr lvl="0">
              <a:defRPr/>
            </a:pPr>
            <a:r>
              <a:rPr lang="en-US" sz="3200" b="1" dirty="0">
                <a:solidFill>
                  <a:prstClr val="black"/>
                </a:solidFill>
                <a:latin typeface="Arial" panose="020B0604020202020204" pitchFamily="34" charset="0"/>
                <a:cs typeface="Arial" panose="020B0604020202020204" pitchFamily="34" charset="0"/>
              </a:rPr>
              <a:t>Make mental health self-evaluation </a:t>
            </a:r>
          </a:p>
          <a:p>
            <a:pPr lvl="0">
              <a:defRPr/>
            </a:pPr>
            <a:r>
              <a:rPr lang="en-US" sz="3200" b="1" dirty="0">
                <a:solidFill>
                  <a:prstClr val="black"/>
                </a:solidFill>
                <a:latin typeface="Arial" panose="020B0604020202020204" pitchFamily="34" charset="0"/>
                <a:cs typeface="Arial" panose="020B0604020202020204" pitchFamily="34" charset="0"/>
              </a:rPr>
              <a:t>tools available
</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3" y="1682311"/>
            <a:ext cx="8298880" cy="24622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dirty="0">
                <a:solidFill>
                  <a:prstClr val="black"/>
                </a:solidFill>
                <a:latin typeface="Arial" panose="020B0604020202020204" pitchFamily="34" charset="0"/>
                <a:cs typeface="Arial" panose="020B0604020202020204" pitchFamily="34" charset="0"/>
              </a:rPr>
              <a:t>A first step to improving your employees mental health may be the availability of mental health self-evaluation tools. By giving your employees these tools, you show them that they are in an environment that cares about their mental health and that potentially new problems are taken seriously. Of course, you should offer employees to take online screening in the privacy of their homes.</a:t>
            </a:r>
          </a:p>
          <a:p>
            <a:pPr lvl="0"/>
            <a:r>
              <a:rPr lang="en-US" sz="1400" dirty="0">
                <a:solidFill>
                  <a:prstClr val="black"/>
                </a:solidFill>
                <a:latin typeface="Arial" panose="020B0604020202020204" pitchFamily="34" charset="0"/>
                <a:cs typeface="Arial" panose="020B0604020202020204" pitchFamily="34" charset="0"/>
              </a:rPr>
              <a:t>
Employees will be provided with referral information directly when they receive their results. Keep in mind that a screening is not a diagnosis and make sure that everyone is also aware of this. A screening may simply indicate a need for further assessment and treatment of a qualified mental health professional.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CDE7B4FD-123D-4A5C-A44B-CDF3A0538B26}"/>
              </a:ext>
            </a:extLst>
          </p:cNvPr>
          <p:cNvSpPr txBox="1"/>
          <p:nvPr/>
        </p:nvSpPr>
        <p:spPr>
          <a:xfrm>
            <a:off x="312112" y="4437120"/>
            <a:ext cx="8298879" cy="954107"/>
          </a:xfrm>
          <a:prstGeom prst="rect">
            <a:avLst/>
          </a:prstGeom>
          <a:noFill/>
        </p:spPr>
        <p:txBody>
          <a:bodyPr wrap="square">
            <a:spAutoFit/>
          </a:bodyPr>
          <a:lstStyle/>
          <a:p>
            <a:pPr lvl="0"/>
            <a:r>
              <a:rPr lang="en-US" sz="1400" b="1" dirty="0">
                <a:solidFill>
                  <a:prstClr val="black"/>
                </a:solidFill>
                <a:latin typeface="Arial" panose="020B0604020202020204" pitchFamily="34" charset="0"/>
                <a:cs typeface="Arial" panose="020B0604020202020204" pitchFamily="34" charset="0"/>
              </a:rPr>
              <a:t>Digital support: </a:t>
            </a:r>
            <a:r>
              <a:rPr lang="en-US" sz="1400" dirty="0">
                <a:solidFill>
                  <a:prstClr val="black"/>
                </a:solidFill>
                <a:latin typeface="Arial" panose="020B0604020202020204" pitchFamily="34" charset="0"/>
                <a:cs typeface="Arial" panose="020B0604020202020204" pitchFamily="34" charset="0"/>
              </a:rPr>
              <a:t>There are many associations, groups and websites that offer free self-evaluation tools for mental health. You can provide one of the following solutions to your employees or search for national solutions:</a:t>
            </a:r>
            <a:r>
              <a:rPr lang="en-US" sz="1400" b="1" dirty="0">
                <a:solidFill>
                  <a:prstClr val="black"/>
                </a:solidFill>
                <a:latin typeface="Arial" panose="020B0604020202020204" pitchFamily="34" charset="0"/>
                <a:cs typeface="Arial" panose="020B0604020202020204" pitchFamily="34" charset="0"/>
              </a:rPr>
              <a:t>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34AC7093-8D7A-408F-B8AC-C8FDDE72FF63}"/>
              </a:ext>
            </a:extLst>
          </p:cNvPr>
          <p:cNvSpPr txBox="1"/>
          <p:nvPr/>
        </p:nvSpPr>
        <p:spPr>
          <a:xfrm>
            <a:off x="393593" y="5348799"/>
            <a:ext cx="6749591" cy="954107"/>
          </a:xfrm>
          <a:prstGeom prst="rect">
            <a:avLst/>
          </a:prstGeom>
          <a:solidFill>
            <a:srgbClr val="FE99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https://www.admboard.org/addiction-mental-health-self-screening.aspx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https://screening.mhanational.org/screening-tools/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https://www.psychologytoday.com/us/tests/health/mental-health-assessment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https://www.thinkmentalhealthwa.com.au/mental-health-self-assessment-checklist/</a:t>
            </a:r>
          </a:p>
        </p:txBody>
      </p:sp>
      <p:pic>
        <p:nvPicPr>
          <p:cNvPr id="2" name="Billede 3">
            <a:extLst>
              <a:ext uri="{FF2B5EF4-FFF2-40B4-BE49-F238E27FC236}">
                <a16:creationId xmlns:a16="http://schemas.microsoft.com/office/drawing/2014/main" id="{3902C39B-D0EB-EEDC-D101-B7A502AB582F}"/>
              </a:ext>
            </a:extLst>
          </p:cNvPr>
          <p:cNvPicPr>
            <a:picLocks noChangeAspect="1"/>
          </p:cNvPicPr>
          <p:nvPr/>
        </p:nvPicPr>
        <p:blipFill>
          <a:blip r:embed="rId2"/>
          <a:stretch>
            <a:fillRect/>
          </a:stretch>
        </p:blipFill>
        <p:spPr>
          <a:xfrm>
            <a:off x="8078088" y="23517"/>
            <a:ext cx="986279" cy="657520"/>
          </a:xfrm>
          <a:prstGeom prst="rect">
            <a:avLst/>
          </a:prstGeom>
        </p:spPr>
      </p:pic>
    </p:spTree>
    <p:extLst>
      <p:ext uri="{BB962C8B-B14F-4D97-AF65-F5344CB8AC3E}">
        <p14:creationId xmlns:p14="http://schemas.microsoft.com/office/powerpoint/2010/main" val="3096209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1077218"/>
          </a:xfrm>
          <a:prstGeom prst="rect">
            <a:avLst/>
          </a:prstGeom>
          <a:noFill/>
        </p:spPr>
        <p:txBody>
          <a:bodyPr wrap="square">
            <a:spAutoFit/>
          </a:bodyPr>
          <a:lstStyle/>
          <a:p>
            <a:pPr lvl="0">
              <a:defRPr/>
            </a:pPr>
            <a:r>
              <a:rPr lang="en-GB" sz="3200" b="1" dirty="0">
                <a:solidFill>
                  <a:prstClr val="black"/>
                </a:solidFill>
                <a:latin typeface="Arial" panose="020B0604020202020204" pitchFamily="34" charset="0"/>
                <a:cs typeface="Arial" panose="020B0604020202020204" pitchFamily="34" charset="0"/>
              </a:rPr>
              <a:t>Host seminars on mental health
</a:t>
            </a:r>
            <a:endParaRPr kumimoji="0" lang="en-GB" sz="18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3" y="1682311"/>
            <a:ext cx="8298880" cy="2246769"/>
          </a:xfrm>
          <a:prstGeom prst="rect">
            <a:avLst/>
          </a:prstGeom>
          <a:noFill/>
        </p:spPr>
        <p:txBody>
          <a:bodyPr wrap="square">
            <a:spAutoFit/>
          </a:bodyPr>
          <a:lstStyle/>
          <a:p>
            <a:pPr lvl="0"/>
            <a:r>
              <a:rPr lang="en-US" sz="1400" dirty="0">
                <a:solidFill>
                  <a:prstClr val="black"/>
                </a:solidFill>
                <a:latin typeface="Arial" panose="020B0604020202020204" pitchFamily="34" charset="0"/>
                <a:cs typeface="Arial" panose="020B0604020202020204" pitchFamily="34" charset="0"/>
              </a:rPr>
              <a:t>	
Another opportunity to spread broad awareness of mental health problems in your business is to host seminars or workshops dealing with depression and stress management techniques, such as mindfulness, breathing exercises and meditation, to help employees reduce anxiety and stress and improve focus and motivation. In these seminars, your employees can learn about mental stress, causes and consequences. They learn about stress and burnout and about the new starting points for the works council work. Often topics such as creating an environment of awareness of mental illness in the workplace are addressed in order to ensure that employees look after each other and therefore take a burden from the manager's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CDE7B4FD-123D-4A5C-A44B-CDF3A0538B26}"/>
              </a:ext>
            </a:extLst>
          </p:cNvPr>
          <p:cNvSpPr txBox="1"/>
          <p:nvPr/>
        </p:nvSpPr>
        <p:spPr>
          <a:xfrm>
            <a:off x="422561" y="3896710"/>
            <a:ext cx="4000500" cy="954107"/>
          </a:xfrm>
          <a:prstGeom prst="rect">
            <a:avLst/>
          </a:prstGeom>
          <a:solidFill>
            <a:srgbClr val="FE9900"/>
          </a:solidFill>
        </p:spPr>
        <p:txBody>
          <a:bodyPr wrap="square">
            <a:spAutoFit/>
          </a:bodyPr>
          <a:lstStyle/>
          <a:p>
            <a:pPr lvl="0"/>
            <a:r>
              <a:rPr lang="en-US" sz="1400" b="1" dirty="0">
                <a:solidFill>
                  <a:prstClr val="black"/>
                </a:solidFill>
                <a:latin typeface="Arial" panose="020B0604020202020204" pitchFamily="34" charset="0"/>
                <a:cs typeface="Arial" panose="020B0604020202020204" pitchFamily="34" charset="0"/>
              </a:rPr>
              <a:t>Digital support: </a:t>
            </a:r>
            <a:r>
              <a:rPr lang="en-US" sz="1400" dirty="0">
                <a:solidFill>
                  <a:prstClr val="black"/>
                </a:solidFill>
                <a:latin typeface="Arial" panose="020B0604020202020204" pitchFamily="34" charset="0"/>
                <a:cs typeface="Arial" panose="020B0604020202020204" pitchFamily="34" charset="0"/>
              </a:rPr>
              <a:t>Seminars are offered online at intervals that the company can give employees access to participate in.</a:t>
            </a:r>
            <a:r>
              <a:rPr lang="en-US" sz="1400" b="1" dirty="0">
                <a:solidFill>
                  <a:prstClr val="black"/>
                </a:solidFill>
                <a:latin typeface="Arial" panose="020B0604020202020204" pitchFamily="34" charset="0"/>
                <a:cs typeface="Arial" panose="020B0604020202020204" pitchFamily="34" charset="0"/>
              </a:rPr>
              <a:t>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78FC8A5D-6A58-4F2F-8C04-E4FBABB451CB}"/>
              </a:ext>
            </a:extLst>
          </p:cNvPr>
          <p:cNvPicPr>
            <a:picLocks noChangeAspect="1"/>
          </p:cNvPicPr>
          <p:nvPr/>
        </p:nvPicPr>
        <p:blipFill>
          <a:blip r:embed="rId2"/>
          <a:stretch>
            <a:fillRect/>
          </a:stretch>
        </p:blipFill>
        <p:spPr>
          <a:xfrm>
            <a:off x="4572000" y="3893072"/>
            <a:ext cx="4000500" cy="2352675"/>
          </a:xfrm>
          <a:prstGeom prst="rect">
            <a:avLst/>
          </a:prstGeom>
        </p:spPr>
      </p:pic>
      <p:pic>
        <p:nvPicPr>
          <p:cNvPr id="3" name="Billede 3">
            <a:extLst>
              <a:ext uri="{FF2B5EF4-FFF2-40B4-BE49-F238E27FC236}">
                <a16:creationId xmlns:a16="http://schemas.microsoft.com/office/drawing/2014/main" id="{3C5201DF-BC11-8826-6977-D79C08E44A1E}"/>
              </a:ext>
            </a:extLst>
          </p:cNvPr>
          <p:cNvPicPr>
            <a:picLocks noChangeAspect="1"/>
          </p:cNvPicPr>
          <p:nvPr/>
        </p:nvPicPr>
        <p:blipFill>
          <a:blip r:embed="rId3"/>
          <a:stretch>
            <a:fillRect/>
          </a:stretch>
        </p:blipFill>
        <p:spPr>
          <a:xfrm>
            <a:off x="8078088" y="23517"/>
            <a:ext cx="986279" cy="657520"/>
          </a:xfrm>
          <a:prstGeom prst="rect">
            <a:avLst/>
          </a:prstGeom>
        </p:spPr>
      </p:pic>
    </p:spTree>
    <p:extLst>
      <p:ext uri="{BB962C8B-B14F-4D97-AF65-F5344CB8AC3E}">
        <p14:creationId xmlns:p14="http://schemas.microsoft.com/office/powerpoint/2010/main" val="2047699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Occupational Safety and Health</a:t>
            </a:r>
            <a:endParaRPr kumimoji="0" lang="en-GB" sz="18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3" y="1414500"/>
            <a:ext cx="8460695" cy="37548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lvl="0"/>
            <a:r>
              <a:rPr lang="en-US" sz="1400" dirty="0">
                <a:solidFill>
                  <a:prstClr val="black"/>
                </a:solidFill>
                <a:latin typeface="Arial" panose="020B0604020202020204" pitchFamily="34" charset="0"/>
                <a:cs typeface="Arial" panose="020B0604020202020204" pitchFamily="34" charset="0"/>
              </a:rPr>
              <a:t>Ensuring a safe and healthy working environment is a fundamental function in the management of human resources. This includes tasks such as creating safety guidelines, providing employees' wellness programs and conducting emergency planning.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Appoint a health and safety representative
</a:t>
            </a:r>
            <a:r>
              <a:rPr lang="en-US" sz="1400" dirty="0">
                <a:solidFill>
                  <a:prstClr val="black"/>
                </a:solidFill>
                <a:latin typeface="Arial" panose="020B0604020202020204" pitchFamily="34" charset="0"/>
                <a:cs typeface="Arial" panose="020B0604020202020204" pitchFamily="34" charset="0"/>
              </a:rPr>
              <a:t>Regardless of the size of your business or the nature of your work, it is important to have a point person for safety at work. A safety manager is someone who not only practices personal safety, but also encourages others to do so. There are individuals who not only adhere to safety guidelines but also speak positively when they see someone doing things in a safer way</a:t>
            </a:r>
            <a:r>
              <a:rPr kumimoji="0" lang="da-DK"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Anyone demonstrating these characteristics can be a safety manager:
</a:t>
            </a:r>
            <a:r>
              <a:rPr lang="en-US" sz="1400" dirty="0">
                <a:solidFill>
                  <a:prstClr val="black"/>
                </a:solidFill>
                <a:latin typeface="Arial" panose="020B0604020202020204" pitchFamily="34" charset="0"/>
                <a:cs typeface="Arial" panose="020B0604020202020204" pitchFamily="34" charset="0"/>
              </a:rPr>
              <a:t>• Security protocols must be understood and followed.
• Reporting security issues as soon as they occur and proactively avoiding security issues.
• Introduction of new procedures to increase protection.
• Inspire others to prioritize protection.</a:t>
            </a:r>
            <a:r>
              <a:rPr lang="en-US" sz="1400" b="1" dirty="0">
                <a:solidFill>
                  <a:prstClr val="black"/>
                </a:solidFill>
                <a:latin typeface="Arial" panose="020B0604020202020204" pitchFamily="34" charset="0"/>
                <a:cs typeface="Arial" panose="020B0604020202020204" pitchFamily="34" charset="0"/>
              </a:rPr>
              <a:t>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CDE7B4FD-123D-4A5C-A44B-CDF3A0538B26}"/>
              </a:ext>
            </a:extLst>
          </p:cNvPr>
          <p:cNvSpPr txBox="1"/>
          <p:nvPr/>
        </p:nvSpPr>
        <p:spPr>
          <a:xfrm>
            <a:off x="395401" y="5573443"/>
            <a:ext cx="4801288" cy="954107"/>
          </a:xfrm>
          <a:prstGeom prst="rect">
            <a:avLst/>
          </a:prstGeom>
          <a:solidFill>
            <a:srgbClr val="FE9900"/>
          </a:solidFill>
        </p:spPr>
        <p:txBody>
          <a:bodyPr wrap="square">
            <a:spAutoFit/>
          </a:bodyPr>
          <a:lstStyle/>
          <a:p>
            <a:pPr lvl="0"/>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 </a:t>
            </a:r>
            <a:r>
              <a:rPr lang="en-US" sz="1400" dirty="0">
                <a:solidFill>
                  <a:prstClr val="black"/>
                </a:solidFill>
                <a:latin typeface="Arial" panose="020B0604020202020204" pitchFamily="34" charset="0"/>
                <a:cs typeface="Arial" panose="020B0604020202020204" pitchFamily="34" charset="0"/>
              </a:rPr>
              <a:t>Is generally not necessary. However, the employee's safety manager can use a number of digital tools to carry out his or her purpose and inform his employees.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3">
            <a:extLst>
              <a:ext uri="{FF2B5EF4-FFF2-40B4-BE49-F238E27FC236}">
                <a16:creationId xmlns:a16="http://schemas.microsoft.com/office/drawing/2014/main" id="{C6173959-B9BA-8BCD-6FD4-3F826057BBAA}"/>
              </a:ext>
            </a:extLst>
          </p:cNvPr>
          <p:cNvPicPr>
            <a:picLocks noChangeAspect="1"/>
          </p:cNvPicPr>
          <p:nvPr/>
        </p:nvPicPr>
        <p:blipFill>
          <a:blip r:embed="rId2"/>
          <a:stretch>
            <a:fillRect/>
          </a:stretch>
        </p:blipFill>
        <p:spPr>
          <a:xfrm>
            <a:off x="8078088" y="23517"/>
            <a:ext cx="986279" cy="657520"/>
          </a:xfrm>
          <a:prstGeom prst="rect">
            <a:avLst/>
          </a:prstGeom>
        </p:spPr>
      </p:pic>
    </p:spTree>
    <p:extLst>
      <p:ext uri="{BB962C8B-B14F-4D97-AF65-F5344CB8AC3E}">
        <p14:creationId xmlns:p14="http://schemas.microsoft.com/office/powerpoint/2010/main" val="358872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0664" y="44452"/>
            <a:ext cx="6711412" cy="1008063"/>
          </a:xfrm>
        </p:spPr>
        <p:txBody>
          <a:bodyPr>
            <a:noAutofit/>
          </a:bodyPr>
          <a:lstStyle/>
          <a:p>
            <a:r>
              <a:rPr lang="en-GB" dirty="0"/>
              <a:t>Some information about </a:t>
            </a:r>
            <a:r>
              <a:rPr lang="en-GB" i="1" dirty="0"/>
              <a:t>Generation Z </a:t>
            </a:r>
            <a:r>
              <a:rPr lang="en-GB" dirty="0"/>
              <a:t>form various studies</a:t>
            </a:r>
            <a:endParaRPr lang="en-GB" i="1"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9260"/>
            <a:ext cx="1498229" cy="434487"/>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938" y="6068940"/>
            <a:ext cx="883502" cy="528712"/>
          </a:xfrm>
          <a:prstGeom prst="rect">
            <a:avLst/>
          </a:prstGeom>
        </p:spPr>
      </p:pic>
      <p:sp>
        <p:nvSpPr>
          <p:cNvPr id="5" name="Rechteck 4"/>
          <p:cNvSpPr/>
          <p:nvPr/>
        </p:nvSpPr>
        <p:spPr>
          <a:xfrm>
            <a:off x="1000664" y="1297563"/>
            <a:ext cx="768613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Important remarks: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The special needs of Generation Z </a:t>
            </a:r>
            <a:r>
              <a:rPr kumimoji="0" lang="en-US"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(born between 1995 and 2010) </a:t>
            </a:r>
            <a:r>
              <a:rPr kumimoji="0" lang="en-US" sz="18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can hardly be consistently identified for all young people of this generation.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Some studies tend to contain positive traits (in the sense of socially recognized), while other studies tend to contain negative traits and problems that Gen Z can cause.</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Some results also sound contradictory.</a:t>
            </a:r>
            <a:endParaRPr kumimoji="0" lang="de-DE"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94903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1077218"/>
          </a:xfrm>
          <a:prstGeom prst="rect">
            <a:avLst/>
          </a:prstGeom>
          <a:noFill/>
        </p:spPr>
        <p:txBody>
          <a:bodyPr wrap="square">
            <a:spAutoFit/>
          </a:bodyPr>
          <a:lstStyle/>
          <a:p>
            <a:pPr lvl="0">
              <a:defRPr/>
            </a:pPr>
            <a:r>
              <a:rPr lang="en-GB" sz="3200" b="1" dirty="0">
                <a:solidFill>
                  <a:prstClr val="black"/>
                </a:solidFill>
                <a:latin typeface="Arial" panose="020B0604020202020204" pitchFamily="34" charset="0"/>
                <a:cs typeface="Arial" panose="020B0604020202020204" pitchFamily="34" charset="0"/>
              </a:rPr>
              <a:t>Risk assessment
</a:t>
            </a:r>
            <a:endParaRPr kumimoji="0" lang="en-GB" sz="18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3" y="1294550"/>
            <a:ext cx="8460695" cy="2677656"/>
          </a:xfrm>
          <a:prstGeom prst="rect">
            <a:avLst/>
          </a:prstGeom>
          <a:noFill/>
        </p:spPr>
        <p:txBody>
          <a:bodyPr wrap="square">
            <a:spAutoFit/>
          </a:bodyPr>
          <a:lstStyle/>
          <a:p>
            <a:pPr lvl="0"/>
            <a:r>
              <a:rPr lang="en-US" sz="1400" dirty="0">
                <a:solidFill>
                  <a:prstClr val="black"/>
                </a:solidFill>
                <a:latin typeface="Arial" panose="020B0604020202020204" pitchFamily="34" charset="0"/>
                <a:cs typeface="Arial" panose="020B0604020202020204" pitchFamily="34" charset="0"/>
              </a:rPr>
              <a:t>In most countries, risk assessment is required by law. An age, aging and gender-sensitive assessment of physical, psychological, cognitive, emotional and social stresses and strains is useful. Appropriate measures must be inferred for changes in results and implemented.</a:t>
            </a:r>
          </a:p>
          <a:p>
            <a:pPr lvl="0"/>
            <a:r>
              <a:rPr lang="en-US" sz="1400" dirty="0">
                <a:solidFill>
                  <a:prstClr val="black"/>
                </a:solidFill>
                <a:latin typeface="Arial" panose="020B0604020202020204" pitchFamily="34" charset="0"/>
                <a:cs typeface="Arial" panose="020B0604020202020204" pitchFamily="34" charset="0"/>
              </a:rPr>
              <a:t>
There are a greater number of checklists and risk assessment tools available. They range from very rough assessments from the manager to more detailed and thus meaningful evaluations. The assessment of mental risks and the recording of loads should not refer to similar activities but should be individually oriented. </a:t>
            </a:r>
          </a:p>
          <a:p>
            <a:pPr lvl="0"/>
            <a:r>
              <a:rPr lang="en-US" sz="1400" dirty="0">
                <a:solidFill>
                  <a:prstClr val="black"/>
                </a:solidFill>
                <a:latin typeface="Arial" panose="020B0604020202020204" pitchFamily="34" charset="0"/>
                <a:cs typeface="Arial" panose="020B0604020202020204" pitchFamily="34" charset="0"/>
              </a:rPr>
              <a:t>
Rough screening with valid instruments is the first step. The main objective is to deduce measures leading to a reduction or avoidance of unwanted workload and strains.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kstfelt 9">
            <a:extLst>
              <a:ext uri="{FF2B5EF4-FFF2-40B4-BE49-F238E27FC236}">
                <a16:creationId xmlns:a16="http://schemas.microsoft.com/office/drawing/2014/main" id="{CDE7B4FD-123D-4A5C-A44B-CDF3A0538B26}"/>
              </a:ext>
            </a:extLst>
          </p:cNvPr>
          <p:cNvSpPr txBox="1"/>
          <p:nvPr/>
        </p:nvSpPr>
        <p:spPr>
          <a:xfrm>
            <a:off x="377294" y="3995992"/>
            <a:ext cx="4801288" cy="307777"/>
          </a:xfrm>
          <a:prstGeom prst="rect">
            <a:avLst/>
          </a:prstGeom>
          <a:solidFill>
            <a:srgbClr val="FE99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A76B817E-BCA7-4050-A46C-7CB4D7579791}"/>
              </a:ext>
            </a:extLst>
          </p:cNvPr>
          <p:cNvSpPr txBox="1"/>
          <p:nvPr/>
        </p:nvSpPr>
        <p:spPr>
          <a:xfrm>
            <a:off x="312112" y="4550210"/>
            <a:ext cx="7310906" cy="1077218"/>
          </a:xfrm>
          <a:prstGeom prst="rect">
            <a:avLst/>
          </a:prstGeom>
          <a:noFill/>
        </p:spPr>
        <p:txBody>
          <a:bodyPr wrap="square">
            <a:spAutoFit/>
          </a:bodyPr>
          <a:lstStyle/>
          <a:p>
            <a:pPr lvl="0"/>
            <a:r>
              <a:rPr lang="en-GB" sz="3200" b="1" dirty="0">
                <a:solidFill>
                  <a:prstClr val="black"/>
                </a:solidFill>
                <a:latin typeface="Arial" panose="020B0604020202020204" pitchFamily="34" charset="0"/>
                <a:cs typeface="Arial" panose="020B0604020202020204" pitchFamily="34" charset="0"/>
              </a:rPr>
              <a:t>Additional insurance for employees
</a:t>
            </a:r>
            <a:endParaRPr kumimoji="0" lang="en-GB" sz="32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9081ADE9-ECA5-4C2F-896F-4C1752552AC6}"/>
              </a:ext>
            </a:extLst>
          </p:cNvPr>
          <p:cNvSpPr txBox="1"/>
          <p:nvPr/>
        </p:nvSpPr>
        <p:spPr>
          <a:xfrm>
            <a:off x="312113" y="5307140"/>
            <a:ext cx="8831887" cy="738664"/>
          </a:xfrm>
          <a:prstGeom prst="rect">
            <a:avLst/>
          </a:prstGeom>
          <a:noFill/>
        </p:spPr>
        <p:txBody>
          <a:bodyPr wrap="square">
            <a:spAutoFit/>
          </a:bodyPr>
          <a:lstStyle/>
          <a:p>
            <a:pPr lvl="0"/>
            <a:r>
              <a:rPr lang="en-US" sz="1400" dirty="0">
                <a:solidFill>
                  <a:prstClr val="black"/>
                </a:solidFill>
                <a:latin typeface="Arial" panose="020B0604020202020204" pitchFamily="34" charset="0"/>
                <a:cs typeface="Arial" panose="020B0604020202020204" pitchFamily="34" charset="0"/>
              </a:rPr>
              <a:t>The company could set up additional insurance for employees in the event of accidents at work.  This can reduce the risk to the company and increase the attractiveness of the job for the employee. The company is protected from lawsuits from employees and can reduce its financial risk as a result of compensation.</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3">
            <a:extLst>
              <a:ext uri="{FF2B5EF4-FFF2-40B4-BE49-F238E27FC236}">
                <a16:creationId xmlns:a16="http://schemas.microsoft.com/office/drawing/2014/main" id="{FD1B35F7-393C-F6B4-E8C7-A081E60EE93D}"/>
              </a:ext>
            </a:extLst>
          </p:cNvPr>
          <p:cNvPicPr>
            <a:picLocks noChangeAspect="1"/>
          </p:cNvPicPr>
          <p:nvPr/>
        </p:nvPicPr>
        <p:blipFill>
          <a:blip r:embed="rId2"/>
          <a:stretch>
            <a:fillRect/>
          </a:stretch>
        </p:blipFill>
        <p:spPr>
          <a:xfrm>
            <a:off x="8078088" y="23517"/>
            <a:ext cx="986279" cy="657520"/>
          </a:xfrm>
          <a:prstGeom prst="rect">
            <a:avLst/>
          </a:prstGeom>
        </p:spPr>
      </p:pic>
    </p:spTree>
    <p:extLst>
      <p:ext uri="{BB962C8B-B14F-4D97-AF65-F5344CB8AC3E}">
        <p14:creationId xmlns:p14="http://schemas.microsoft.com/office/powerpoint/2010/main" val="39831565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1077218"/>
          </a:xfrm>
          <a:prstGeom prst="rect">
            <a:avLst/>
          </a:prstGeom>
          <a:noFill/>
        </p:spPr>
        <p:txBody>
          <a:bodyPr wrap="square">
            <a:spAutoFit/>
          </a:bodyPr>
          <a:lstStyle/>
          <a:p>
            <a:pPr lvl="0">
              <a:defRPr/>
            </a:pPr>
            <a:r>
              <a:rPr lang="en-GB" sz="3200" b="1" dirty="0">
                <a:solidFill>
                  <a:prstClr val="black"/>
                </a:solidFill>
                <a:latin typeface="Arial" panose="020B0604020202020204" pitchFamily="34" charset="0"/>
                <a:cs typeface="Arial" panose="020B0604020202020204" pitchFamily="34" charset="0"/>
              </a:rPr>
              <a:t>Compliance with labour laws
</a:t>
            </a:r>
            <a:endParaRPr kumimoji="0" lang="en-GB" sz="18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4" y="1656121"/>
            <a:ext cx="4920790" cy="3970318"/>
          </a:xfrm>
          <a:prstGeom prst="rect">
            <a:avLst/>
          </a:prstGeom>
          <a:noFill/>
        </p:spPr>
        <p:txBody>
          <a:bodyPr wrap="square">
            <a:spAutoFit/>
          </a:bodyPr>
          <a:lstStyle/>
          <a:p>
            <a:pPr lvl="0"/>
            <a:r>
              <a:rPr lang="en-GB" sz="1400" dirty="0">
                <a:solidFill>
                  <a:prstClr val="black"/>
                </a:solidFill>
                <a:latin typeface="Arial" panose="020B0604020202020204" pitchFamily="34" charset="0"/>
                <a:cs typeface="Arial" panose="020B0604020202020204" pitchFamily="34" charset="0"/>
              </a:rPr>
              <a:t>Labour laws (also known as labour laws or employment laws) are those that convey the relationship between workers, employment units, trade unions and the government.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r>
              <a:rPr lang="en-GB" sz="1400" dirty="0">
                <a:solidFill>
                  <a:prstClr val="black"/>
                </a:solidFill>
                <a:latin typeface="Arial" panose="020B0604020202020204" pitchFamily="34" charset="0"/>
                <a:cs typeface="Arial" panose="020B0604020202020204" pitchFamily="34" charset="0"/>
              </a:rPr>
              <a:t>Employment standards are social standards (in some cases also technical standards) for the least socially acceptable conditions under which employees or contractors are allowed to work. Government bodies (e.g. The former US Employment Administration ) enforces labour law (legislature, law or court).</a:t>
            </a:r>
          </a:p>
          <a:p>
            <a:pPr lvl="0"/>
            <a:endParaRPr lang="en-GB" sz="1400" dirty="0">
              <a:solidFill>
                <a:prstClr val="black"/>
              </a:solidFill>
              <a:latin typeface="Arial" panose="020B0604020202020204" pitchFamily="34" charset="0"/>
              <a:cs typeface="Arial" panose="020B0604020202020204" pitchFamily="34" charset="0"/>
            </a:endParaRPr>
          </a:p>
          <a:p>
            <a:pPr lvl="0"/>
            <a:r>
              <a:rPr lang="en-GB" sz="1400" dirty="0">
                <a:solidFill>
                  <a:prstClr val="black"/>
                </a:solidFill>
                <a:latin typeface="Arial" panose="020B0604020202020204" pitchFamily="34" charset="0"/>
                <a:cs typeface="Arial" panose="020B0604020202020204" pitchFamily="34" charset="0"/>
              </a:rPr>
              <a:t>Monitoring compliance with all labour law (e.g. working hours and holidays), state regulations (e.g. workplaces and hazardous substances), collective and enterprise agreements should be regularly audited and applied in practice in the company.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kstfelt 9">
            <a:extLst>
              <a:ext uri="{FF2B5EF4-FFF2-40B4-BE49-F238E27FC236}">
                <a16:creationId xmlns:a16="http://schemas.microsoft.com/office/drawing/2014/main" id="{CDE7B4FD-123D-4A5C-A44B-CDF3A0538B26}"/>
              </a:ext>
            </a:extLst>
          </p:cNvPr>
          <p:cNvSpPr txBox="1"/>
          <p:nvPr/>
        </p:nvSpPr>
        <p:spPr>
          <a:xfrm>
            <a:off x="363715" y="5676564"/>
            <a:ext cx="8105802" cy="307777"/>
          </a:xfrm>
          <a:prstGeom prst="rect">
            <a:avLst/>
          </a:prstGeom>
          <a:solidFill>
            <a:srgbClr val="FE99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support:</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a:extLst>
              <a:ext uri="{FF2B5EF4-FFF2-40B4-BE49-F238E27FC236}">
                <a16:creationId xmlns:a16="http://schemas.microsoft.com/office/drawing/2014/main" id="{3C13BB14-9114-4842-812B-10B3255AFA99}"/>
              </a:ext>
            </a:extLst>
          </p:cNvPr>
          <p:cNvPicPr>
            <a:picLocks noChangeAspect="1"/>
          </p:cNvPicPr>
          <p:nvPr/>
        </p:nvPicPr>
        <p:blipFill>
          <a:blip r:embed="rId2"/>
          <a:stretch>
            <a:fillRect/>
          </a:stretch>
        </p:blipFill>
        <p:spPr>
          <a:xfrm>
            <a:off x="5413783" y="1956905"/>
            <a:ext cx="3657507" cy="2062834"/>
          </a:xfrm>
          <a:prstGeom prst="rect">
            <a:avLst/>
          </a:prstGeom>
        </p:spPr>
      </p:pic>
      <p:pic>
        <p:nvPicPr>
          <p:cNvPr id="3" name="Billede 3">
            <a:extLst>
              <a:ext uri="{FF2B5EF4-FFF2-40B4-BE49-F238E27FC236}">
                <a16:creationId xmlns:a16="http://schemas.microsoft.com/office/drawing/2014/main" id="{04828520-CCC5-002E-B12C-893F0B396058}"/>
              </a:ext>
            </a:extLst>
          </p:cNvPr>
          <p:cNvPicPr>
            <a:picLocks noChangeAspect="1"/>
          </p:cNvPicPr>
          <p:nvPr/>
        </p:nvPicPr>
        <p:blipFill>
          <a:blip r:embed="rId3"/>
          <a:stretch>
            <a:fillRect/>
          </a:stretch>
        </p:blipFill>
        <p:spPr>
          <a:xfrm>
            <a:off x="8078088" y="23517"/>
            <a:ext cx="986279" cy="657520"/>
          </a:xfrm>
          <a:prstGeom prst="rect">
            <a:avLst/>
          </a:prstGeom>
        </p:spPr>
      </p:pic>
    </p:spTree>
    <p:extLst>
      <p:ext uri="{BB962C8B-B14F-4D97-AF65-F5344CB8AC3E}">
        <p14:creationId xmlns:p14="http://schemas.microsoft.com/office/powerpoint/2010/main" val="4017941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1077218"/>
          </a:xfrm>
          <a:prstGeom prst="rect">
            <a:avLst/>
          </a:prstGeom>
          <a:noFill/>
        </p:spPr>
        <p:txBody>
          <a:bodyPr wrap="square">
            <a:spAutoFit/>
          </a:bodyPr>
          <a:lstStyle/>
          <a:p>
            <a:pPr lvl="0">
              <a:defRPr/>
            </a:pPr>
            <a:r>
              <a:rPr lang="en-GB" sz="3200" b="1" dirty="0">
                <a:solidFill>
                  <a:prstClr val="black"/>
                </a:solidFill>
                <a:latin typeface="Arial" panose="020B0604020202020204" pitchFamily="34" charset="0"/>
                <a:cs typeface="Arial" panose="020B0604020202020204" pitchFamily="34" charset="0"/>
              </a:rPr>
              <a:t>Diversity Management
</a:t>
            </a:r>
            <a:endParaRPr kumimoji="0" lang="en-GB" sz="32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3" y="1470814"/>
            <a:ext cx="3155364" cy="3108543"/>
          </a:xfrm>
          <a:prstGeom prst="rect">
            <a:avLst/>
          </a:prstGeom>
          <a:noFill/>
        </p:spPr>
        <p:txBody>
          <a:bodyPr wrap="square">
            <a:spAutoFit/>
          </a:bodyPr>
          <a:lstStyle/>
          <a:p>
            <a:pPr lvl="0"/>
            <a:r>
              <a:rPr lang="en-US" sz="1400" dirty="0">
                <a:solidFill>
                  <a:prstClr val="black"/>
                </a:solidFill>
                <a:latin typeface="Arial" panose="020B0604020202020204" pitchFamily="34" charset="0"/>
                <a:cs typeface="Arial" panose="020B0604020202020204" pitchFamily="34" charset="0"/>
              </a:rPr>
              <a:t>Diversity management is defined as taking steps to address, support and meet the demands and lifestyles of the identified groups. </a:t>
            </a:r>
          </a:p>
          <a:p>
            <a:pPr lvl="0"/>
            <a:endParaRPr lang="en-US" sz="1400" dirty="0">
              <a:solidFill>
                <a:prstClr val="black"/>
              </a:solidFill>
              <a:latin typeface="Arial" panose="020B0604020202020204" pitchFamily="34" charset="0"/>
              <a:cs typeface="Arial" panose="020B0604020202020204" pitchFamily="34" charset="0"/>
            </a:endParaRPr>
          </a:p>
          <a:p>
            <a:pPr lvl="0"/>
            <a:r>
              <a:rPr lang="en-US" sz="1400" dirty="0">
                <a:solidFill>
                  <a:prstClr val="black"/>
                </a:solidFill>
                <a:latin typeface="Arial" panose="020B0604020202020204" pitchFamily="34" charset="0"/>
                <a:cs typeface="Arial" panose="020B0604020202020204" pitchFamily="34" charset="0"/>
              </a:rPr>
              <a:t>Education, promotion and support for different types of diversity are all part of diversity management tasks.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r>
              <a:rPr lang="en-US" sz="1400" b="1" dirty="0">
                <a:solidFill>
                  <a:prstClr val="black"/>
                </a:solidFill>
                <a:latin typeface="Arial" panose="020B0604020202020204" pitchFamily="34" charset="0"/>
                <a:cs typeface="Arial" panose="020B0604020202020204" pitchFamily="34" charset="0"/>
              </a:rPr>
              <a:t>Race, gender, religion, ethnic and visible minorities, LGBTQ, Indigenous people and many others are examples.
</a:t>
            </a:r>
            <a:endParaRPr kumimoji="0" lang="da-DK"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A6D1F21D-8CEA-450B-82EC-BA5F4975E89D}"/>
              </a:ext>
            </a:extLst>
          </p:cNvPr>
          <p:cNvSpPr txBox="1"/>
          <p:nvPr/>
        </p:nvSpPr>
        <p:spPr>
          <a:xfrm>
            <a:off x="4181842" y="1470814"/>
            <a:ext cx="4588532" cy="4616648"/>
          </a:xfrm>
          <a:prstGeom prst="rect">
            <a:avLst/>
          </a:prstGeom>
          <a:noFill/>
        </p:spPr>
        <p:txBody>
          <a:bodyPr wrap="square">
            <a:spAutoFit/>
          </a:bodyPr>
          <a:lstStyle/>
          <a:p>
            <a:pPr lvl="0"/>
            <a:r>
              <a:rPr lang="en-US" sz="1400" dirty="0">
                <a:solidFill>
                  <a:prstClr val="black"/>
                </a:solidFill>
                <a:latin typeface="Arial" panose="020B0604020202020204" pitchFamily="34" charset="0"/>
                <a:cs typeface="Arial" panose="020B0604020202020204" pitchFamily="34" charset="0"/>
              </a:rPr>
              <a:t>It has already been proven in numerous studies, for example the Page Group study, that companies that practice successful diversity management have the following business benefits, among other things:
</a:t>
            </a:r>
            <a:endParaRPr kumimoji="0" lang="da-DK" sz="1800" b="0" i="0" u="none" strike="noStrike" kern="1200" cap="none" spc="0" normalizeH="0" baseline="0" noProof="0" dirty="0">
              <a:ln>
                <a:noFill/>
              </a:ln>
              <a:solidFill>
                <a:prstClr val="black"/>
              </a:solidFill>
              <a:effectLst/>
              <a:uLnTx/>
              <a:uFillTx/>
              <a:latin typeface="Verdana"/>
              <a:ea typeface="+mn-ea"/>
              <a:cs typeface="+mn-cs"/>
            </a:endParaRPr>
          </a:p>
          <a:p>
            <a:pPr lvl="0"/>
            <a:r>
              <a:rPr lang="en-US" sz="1400" b="1" dirty="0">
                <a:solidFill>
                  <a:prstClr val="black"/>
                </a:solidFill>
                <a:latin typeface="Arial" panose="020B0604020202020204" pitchFamily="34" charset="0"/>
                <a:cs typeface="Arial" panose="020B0604020202020204" pitchFamily="34" charset="0"/>
              </a:rPr>
              <a:t>They have a stronger corporate culture</a:t>
            </a:r>
          </a:p>
          <a:p>
            <a:pPr lvl="0"/>
            <a:r>
              <a:rPr lang="en-US" sz="1400" b="1" dirty="0">
                <a:solidFill>
                  <a:prstClr val="black"/>
                </a:solidFill>
                <a:latin typeface="Arial" panose="020B0604020202020204" pitchFamily="34" charset="0"/>
                <a:cs typeface="Arial" panose="020B0604020202020204" pitchFamily="34" charset="0"/>
              </a:rPr>
              <a:t>
Employees' morale increases and the sense of belonging intensifies.</a:t>
            </a:r>
          </a:p>
          <a:p>
            <a:pPr lvl="0"/>
            <a:r>
              <a:rPr lang="en-US" sz="1400" b="1" dirty="0">
                <a:solidFill>
                  <a:prstClr val="black"/>
                </a:solidFill>
                <a:latin typeface="Arial" panose="020B0604020202020204" pitchFamily="34" charset="0"/>
                <a:cs typeface="Arial" panose="020B0604020202020204" pitchFamily="34" charset="0"/>
              </a:rPr>
              <a:t>
Workflows are advanced.</a:t>
            </a:r>
          </a:p>
          <a:p>
            <a:pPr lvl="0"/>
            <a:r>
              <a:rPr lang="en-US" sz="1400" b="1" dirty="0">
                <a:solidFill>
                  <a:prstClr val="black"/>
                </a:solidFill>
                <a:latin typeface="Arial" panose="020B0604020202020204" pitchFamily="34" charset="0"/>
                <a:cs typeface="Arial" panose="020B0604020202020204" pitchFamily="34" charset="0"/>
              </a:rPr>
              <a:t>
Talents and potentials are best used.</a:t>
            </a:r>
          </a:p>
          <a:p>
            <a:pPr lvl="0"/>
            <a:r>
              <a:rPr lang="en-US" sz="1400" b="1" dirty="0">
                <a:solidFill>
                  <a:prstClr val="black"/>
                </a:solidFill>
                <a:latin typeface="Arial" panose="020B0604020202020204" pitchFamily="34" charset="0"/>
                <a:cs typeface="Arial" panose="020B0604020202020204" pitchFamily="34" charset="0"/>
              </a:rPr>
              <a:t>
The work-life balance comes into focus and absenteeism is reduced.</a:t>
            </a:r>
          </a:p>
          <a:p>
            <a:pPr lvl="0"/>
            <a:r>
              <a:rPr lang="en-US" sz="1400" b="1" dirty="0">
                <a:solidFill>
                  <a:prstClr val="black"/>
                </a:solidFill>
                <a:latin typeface="Arial" panose="020B0604020202020204" pitchFamily="34" charset="0"/>
                <a:cs typeface="Arial" panose="020B0604020202020204" pitchFamily="34" charset="0"/>
              </a:rPr>
              <a:t>
The fluctuation is lower.</a:t>
            </a:r>
          </a:p>
          <a:p>
            <a:pPr lvl="0"/>
            <a:r>
              <a:rPr lang="en-US" sz="1400" b="1" dirty="0">
                <a:solidFill>
                  <a:prstClr val="black"/>
                </a:solidFill>
                <a:latin typeface="Arial" panose="020B0604020202020204" pitchFamily="34" charset="0"/>
                <a:cs typeface="Arial" panose="020B0604020202020204" pitchFamily="34" charset="0"/>
              </a:rPr>
              <a:t>
You have a more open feedback culture.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Billede 4">
            <a:extLst>
              <a:ext uri="{FF2B5EF4-FFF2-40B4-BE49-F238E27FC236}">
                <a16:creationId xmlns:a16="http://schemas.microsoft.com/office/drawing/2014/main" id="{AEAB5540-C129-448C-9FDD-0E91ED65C2C2}"/>
              </a:ext>
            </a:extLst>
          </p:cNvPr>
          <p:cNvPicPr>
            <a:picLocks noChangeAspect="1"/>
          </p:cNvPicPr>
          <p:nvPr/>
        </p:nvPicPr>
        <p:blipFill>
          <a:blip r:embed="rId2"/>
          <a:stretch>
            <a:fillRect/>
          </a:stretch>
        </p:blipFill>
        <p:spPr>
          <a:xfrm>
            <a:off x="373626" y="4605303"/>
            <a:ext cx="2976156" cy="1832899"/>
          </a:xfrm>
          <a:prstGeom prst="rect">
            <a:avLst/>
          </a:prstGeom>
        </p:spPr>
      </p:pic>
      <p:pic>
        <p:nvPicPr>
          <p:cNvPr id="2" name="Billede 3">
            <a:extLst>
              <a:ext uri="{FF2B5EF4-FFF2-40B4-BE49-F238E27FC236}">
                <a16:creationId xmlns:a16="http://schemas.microsoft.com/office/drawing/2014/main" id="{C18A4045-9B08-1BED-1F65-01E71DAAC802}"/>
              </a:ext>
            </a:extLst>
          </p:cNvPr>
          <p:cNvPicPr>
            <a:picLocks noChangeAspect="1"/>
          </p:cNvPicPr>
          <p:nvPr/>
        </p:nvPicPr>
        <p:blipFill>
          <a:blip r:embed="rId3"/>
          <a:stretch>
            <a:fillRect/>
          </a:stretch>
        </p:blipFill>
        <p:spPr>
          <a:xfrm>
            <a:off x="8078088" y="23517"/>
            <a:ext cx="986279" cy="657520"/>
          </a:xfrm>
          <a:prstGeom prst="rect">
            <a:avLst/>
          </a:prstGeom>
        </p:spPr>
      </p:pic>
    </p:spTree>
    <p:extLst>
      <p:ext uri="{BB962C8B-B14F-4D97-AF65-F5344CB8AC3E}">
        <p14:creationId xmlns:p14="http://schemas.microsoft.com/office/powerpoint/2010/main" val="4035795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E4EB852-54CF-44FD-B7A5-43572C222B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white"/>
                </a:solidFill>
                <a:effectLst/>
                <a:uLnTx/>
                <a:uFillTx/>
                <a:latin typeface="Verdana"/>
                <a:ea typeface="+mn-ea"/>
                <a:cs typeface="+mn-cs"/>
              </a:rPr>
              <a:t>www.ibc.dk</a:t>
            </a:r>
            <a:endParaRPr kumimoji="0" lang="da-DK" sz="825"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Rektangel 10">
            <a:extLst>
              <a:ext uri="{FF2B5EF4-FFF2-40B4-BE49-F238E27FC236}">
                <a16:creationId xmlns:a16="http://schemas.microsoft.com/office/drawing/2014/main" id="{2C51D862-08AA-48A4-8E0E-BCE307E0B262}"/>
              </a:ext>
            </a:extLst>
          </p:cNvPr>
          <p:cNvSpPr/>
          <p:nvPr/>
        </p:nvSpPr>
        <p:spPr>
          <a:xfrm>
            <a:off x="7795034" y="0"/>
            <a:ext cx="1348966" cy="15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Tekstfelt 15">
            <a:extLst>
              <a:ext uri="{FF2B5EF4-FFF2-40B4-BE49-F238E27FC236}">
                <a16:creationId xmlns:a16="http://schemas.microsoft.com/office/drawing/2014/main" id="{2F579139-1074-47B7-B3B9-39036E14A3C9}"/>
              </a:ext>
            </a:extLst>
          </p:cNvPr>
          <p:cNvSpPr txBox="1"/>
          <p:nvPr/>
        </p:nvSpPr>
        <p:spPr>
          <a:xfrm>
            <a:off x="312113" y="425657"/>
            <a:ext cx="829888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Arial" panose="020B0604020202020204" pitchFamily="34" charset="0"/>
                <a:cs typeface="Arial" panose="020B0604020202020204" pitchFamily="34" charset="0"/>
              </a:rPr>
              <a:t>Diversity Management</a:t>
            </a:r>
            <a:endParaRPr kumimoji="0" lang="en-GB" sz="32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28919019-8F0E-4DE4-BF90-64C8BD5BA088}"/>
              </a:ext>
            </a:extLst>
          </p:cNvPr>
          <p:cNvSpPr txBox="1"/>
          <p:nvPr/>
        </p:nvSpPr>
        <p:spPr>
          <a:xfrm>
            <a:off x="312113" y="1470814"/>
            <a:ext cx="3327380" cy="5693866"/>
          </a:xfrm>
          <a:prstGeom prst="rect">
            <a:avLst/>
          </a:prstGeom>
          <a:noFill/>
        </p:spPr>
        <p:txBody>
          <a:bodyPr wrap="square">
            <a:spAutoFit/>
          </a:bodyPr>
          <a:lstStyle/>
          <a:p>
            <a:pPr lvl="0"/>
            <a:r>
              <a:rPr lang="en-US" sz="1400" dirty="0">
                <a:solidFill>
                  <a:prstClr val="black"/>
                </a:solidFill>
                <a:latin typeface="Arial" panose="020B0604020202020204" pitchFamily="34" charset="0"/>
                <a:cs typeface="Arial" panose="020B0604020202020204" pitchFamily="34" charset="0"/>
              </a:rPr>
              <a:t>Diversity management requires a targeted awareness and use of the individual's diversity, thus creating structural and social conditions in which all employees can develop their full potential.
It is therefore important to go through your own business with your eyes open.
Specifically, the following competences are required for successful diversity management:</a:t>
            </a:r>
          </a:p>
          <a:p>
            <a:pPr lvl="0"/>
            <a:r>
              <a:rPr lang="en-US" sz="1400" dirty="0">
                <a:solidFill>
                  <a:prstClr val="black"/>
                </a:solidFill>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Perception:</a:t>
            </a:r>
            <a:r>
              <a:rPr lang="en-US" sz="1400" dirty="0">
                <a:solidFill>
                  <a:prstClr val="black"/>
                </a:solidFill>
                <a:latin typeface="Arial" panose="020B0604020202020204" pitchFamily="34" charset="0"/>
                <a:cs typeface="Arial" panose="020B0604020202020204" pitchFamily="34" charset="0"/>
              </a:rPr>
              <a:t> Who does what works in the team? What makes individuals stand out in particular?</a:t>
            </a:r>
          </a:p>
          <a:p>
            <a:pPr lvl="0"/>
            <a:r>
              <a:rPr lang="en-US" sz="1400" dirty="0">
                <a:solidFill>
                  <a:prstClr val="black"/>
                </a:solidFill>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Sense of responsibility: </a:t>
            </a:r>
            <a:r>
              <a:rPr lang="en-US" sz="1400" dirty="0">
                <a:solidFill>
                  <a:prstClr val="black"/>
                </a:solidFill>
                <a:latin typeface="Arial" panose="020B0604020202020204" pitchFamily="34" charset="0"/>
                <a:cs typeface="Arial" panose="020B0604020202020204" pitchFamily="34" charset="0"/>
              </a:rPr>
              <a:t>Whoever leads a team is responsible for making sure the processes work and the atmosphere is right.</a:t>
            </a:r>
          </a:p>
          <a:p>
            <a:pPr lvl="0"/>
            <a:r>
              <a:rPr lang="en-US" sz="1400" dirty="0">
                <a:solidFill>
                  <a:prstClr val="black"/>
                </a:solidFill>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Sensitivity:</a:t>
            </a:r>
            <a:r>
              <a:rPr lang="en-US" sz="1400" dirty="0">
                <a:solidFill>
                  <a:prstClr val="black"/>
                </a:solidFill>
                <a:latin typeface="Arial" panose="020B0604020202020204" pitchFamily="34" charset="0"/>
                <a:cs typeface="Arial" panose="020B0604020202020204" pitchFamily="34" charset="0"/>
              </a:rPr>
              <a:t> Gender mainstreaming and diversity management require a sensitive, empathetic approach to humans.
</a:t>
            </a:r>
            <a:endParaRPr kumimoji="0" lang="da-D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kstfelt 11">
            <a:extLst>
              <a:ext uri="{FF2B5EF4-FFF2-40B4-BE49-F238E27FC236}">
                <a16:creationId xmlns:a16="http://schemas.microsoft.com/office/drawing/2014/main" id="{A6D1F21D-8CEA-450B-82EC-BA5F4975E89D}"/>
              </a:ext>
            </a:extLst>
          </p:cNvPr>
          <p:cNvSpPr txBox="1"/>
          <p:nvPr/>
        </p:nvSpPr>
        <p:spPr>
          <a:xfrm>
            <a:off x="4191753" y="1470814"/>
            <a:ext cx="4588532" cy="5216813"/>
          </a:xfrm>
          <a:prstGeom prst="rect">
            <a:avLst/>
          </a:prstGeom>
          <a:noFill/>
        </p:spPr>
        <p:txBody>
          <a:bodyPr wrap="square">
            <a:spAutoFit/>
          </a:bodyPr>
          <a:lstStyle/>
          <a:p>
            <a:pPr lvl="0"/>
            <a:r>
              <a:rPr lang="en-GB" b="1" dirty="0">
                <a:solidFill>
                  <a:prstClr val="black"/>
                </a:solidFill>
                <a:latin typeface="Arial" panose="020B0604020202020204" pitchFamily="34" charset="0"/>
                <a:cs typeface="Arial" panose="020B0604020202020204" pitchFamily="34" charset="0"/>
              </a:rPr>
              <a:t>What to do:
</a:t>
            </a:r>
            <a:r>
              <a:rPr lang="en-GB" sz="1400" b="1" dirty="0">
                <a:solidFill>
                  <a:prstClr val="black"/>
                </a:solidFill>
                <a:latin typeface="Arial" panose="020B0604020202020204" pitchFamily="34" charset="0"/>
                <a:cs typeface="Arial" panose="020B0604020202020204" pitchFamily="34" charset="0"/>
              </a:rPr>
              <a:t>Listen and watch: </a:t>
            </a:r>
            <a:r>
              <a:rPr lang="en-GB" sz="1200" dirty="0">
                <a:solidFill>
                  <a:prstClr val="black"/>
                </a:solidFill>
                <a:latin typeface="Arial" panose="020B0604020202020204" pitchFamily="34" charset="0"/>
                <a:cs typeface="Arial" panose="020B0604020202020204" pitchFamily="34" charset="0"/>
              </a:rPr>
              <a:t>Counsellors usually have a different view of daily work than their employees. Proper diversity management therefore often fails due to the fact that supervisors don't know what their team really needs. If they are aware of where the problems lie, it is easier to provide targeted support to employees.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r>
              <a:rPr lang="en-GB" sz="1400" b="1" dirty="0">
                <a:solidFill>
                  <a:prstClr val="black"/>
                </a:solidFill>
                <a:latin typeface="Arial" panose="020B0604020202020204" pitchFamily="34" charset="0"/>
                <a:cs typeface="Arial" panose="020B0604020202020204" pitchFamily="34" charset="0"/>
              </a:rPr>
              <a:t>Pay attention to your own language: </a:t>
            </a:r>
            <a:r>
              <a:rPr lang="en-GB" sz="1200" dirty="0">
                <a:solidFill>
                  <a:prstClr val="black"/>
                </a:solidFill>
                <a:latin typeface="Arial" panose="020B0604020202020204" pitchFamily="34" charset="0"/>
                <a:cs typeface="Arial" panose="020B0604020202020204" pitchFamily="34" charset="0"/>
              </a:rPr>
              <a:t>It is important to include everyone present in the daily work routine, and language is already the first step here. For example, when we talk about families, both mothers and fathers should turn to encourage them to also take advantage of family support programmes!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r>
              <a:rPr lang="en-GB" sz="1400" b="1" dirty="0">
                <a:solidFill>
                  <a:prstClr val="black"/>
                </a:solidFill>
                <a:latin typeface="Arial" panose="020B0604020202020204" pitchFamily="34" charset="0"/>
                <a:cs typeface="Arial" panose="020B0604020202020204" pitchFamily="34" charset="0"/>
              </a:rPr>
              <a:t>Show no tolerance to exclusion:</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If a colleague likes to make a sexist remark in a meeting or makes inappropriate comments about a colleague's homosexuality, it is important as a supervisor not to show tolerance and ask the said colleague to speak and make it clear that statements of this kind will not be tolerated.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r>
              <a:rPr lang="en-GB" sz="1400" b="1" dirty="0">
                <a:solidFill>
                  <a:prstClr val="black"/>
                </a:solidFill>
                <a:latin typeface="Arial" panose="020B0604020202020204" pitchFamily="34" charset="0"/>
                <a:cs typeface="Arial" panose="020B0604020202020204" pitchFamily="34" charset="0"/>
              </a:rPr>
              <a:t>Offers support to disadvantaged groups: </a:t>
            </a:r>
            <a:r>
              <a:rPr lang="en-GB" sz="1100" dirty="0">
                <a:solidFill>
                  <a:prstClr val="black"/>
                </a:solidFill>
                <a:latin typeface="Arial" panose="020B0604020202020204" pitchFamily="34" charset="0"/>
                <a:cs typeface="Arial" panose="020B0604020202020204" pitchFamily="34" charset="0"/>
              </a:rPr>
              <a:t>Whether it is women, people of other ethnicities or people with disabilities, in most large companies there are groups that may need special support. In such cases, it may be worthwhile to set up special contact points here, such as a women's network or an </a:t>
            </a:r>
            <a:r>
              <a:rPr lang="en-GB" sz="1100" dirty="0" err="1">
                <a:solidFill>
                  <a:prstClr val="black"/>
                </a:solidFill>
                <a:latin typeface="Arial" panose="020B0604020202020204" pitchFamily="34" charset="0"/>
                <a:cs typeface="Arial" panose="020B0604020202020204" pitchFamily="34" charset="0"/>
              </a:rPr>
              <a:t>LGBT</a:t>
            </a:r>
            <a:r>
              <a:rPr lang="en-GB" sz="1100" dirty="0">
                <a:solidFill>
                  <a:prstClr val="black"/>
                </a:solidFill>
                <a:latin typeface="Arial" panose="020B0604020202020204" pitchFamily="34" charset="0"/>
                <a:cs typeface="Arial" panose="020B0604020202020204" pitchFamily="34" charset="0"/>
              </a:rPr>
              <a:t> group where those affected can find support.</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67DAD248-9A38-43A3-B58D-6A6D134D18C8}"/>
              </a:ext>
            </a:extLst>
          </p:cNvPr>
          <p:cNvPicPr>
            <a:picLocks noChangeAspect="1"/>
          </p:cNvPicPr>
          <p:nvPr/>
        </p:nvPicPr>
        <p:blipFill>
          <a:blip r:embed="rId2"/>
          <a:stretch>
            <a:fillRect/>
          </a:stretch>
        </p:blipFill>
        <p:spPr>
          <a:xfrm>
            <a:off x="5232077" y="69622"/>
            <a:ext cx="2544024" cy="1433253"/>
          </a:xfrm>
          <a:prstGeom prst="rect">
            <a:avLst/>
          </a:prstGeom>
        </p:spPr>
      </p:pic>
    </p:spTree>
    <p:extLst>
      <p:ext uri="{BB962C8B-B14F-4D97-AF65-F5344CB8AC3E}">
        <p14:creationId xmlns:p14="http://schemas.microsoft.com/office/powerpoint/2010/main" val="1514051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ACB70-34B9-478E-A542-D771AD715902}"/>
              </a:ext>
            </a:extLst>
          </p:cNvPr>
          <p:cNvSpPr>
            <a:spLocks noGrp="1"/>
          </p:cNvSpPr>
          <p:nvPr>
            <p:ph type="title"/>
          </p:nvPr>
        </p:nvSpPr>
        <p:spPr/>
        <p:txBody>
          <a:bodyPr>
            <a:normAutofit fontScale="90000"/>
          </a:bodyPr>
          <a:lstStyle/>
          <a:p>
            <a:r>
              <a:rPr lang="da-DK" sz="3200" b="1" dirty="0">
                <a:latin typeface="Arial" panose="020B0604020202020204" pitchFamily="34" charset="0"/>
                <a:cs typeface="Arial" panose="020B0604020202020204" pitchFamily="34" charset="0"/>
              </a:rPr>
              <a:t>Case</a:t>
            </a:r>
            <a:br>
              <a:rPr lang="da-DK"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Stress management and working environment</a:t>
            </a:r>
            <a:endParaRPr lang="da-DK" sz="3200" b="1" dirty="0">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0FF0AC84-229E-460B-974D-29CD4966A926}"/>
              </a:ext>
            </a:extLst>
          </p:cNvPr>
          <p:cNvSpPr txBox="1"/>
          <p:nvPr/>
        </p:nvSpPr>
        <p:spPr>
          <a:xfrm>
            <a:off x="628650" y="2159687"/>
            <a:ext cx="6629400"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considerations do you consider about stress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Do you have control over the working environment in your company and the risk 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How do you view your business in terms of the diversity idea?
</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3A6DC140-1090-445D-BEA4-EF4CDD8C222C}"/>
              </a:ext>
            </a:extLst>
          </p:cNvPr>
          <p:cNvPicPr>
            <a:picLocks noChangeAspect="1"/>
          </p:cNvPicPr>
          <p:nvPr/>
        </p:nvPicPr>
        <p:blipFill>
          <a:blip r:embed="rId2"/>
          <a:stretch>
            <a:fillRect/>
          </a:stretch>
        </p:blipFill>
        <p:spPr>
          <a:xfrm>
            <a:off x="628650" y="4660011"/>
            <a:ext cx="2962275" cy="1543050"/>
          </a:xfrm>
          <a:prstGeom prst="rect">
            <a:avLst/>
          </a:prstGeom>
        </p:spPr>
      </p:pic>
      <p:pic>
        <p:nvPicPr>
          <p:cNvPr id="4098" name="Picture 2" descr="3 tips til at skabe en bedre virksomhedskultur - FINANS">
            <a:extLst>
              <a:ext uri="{FF2B5EF4-FFF2-40B4-BE49-F238E27FC236}">
                <a16:creationId xmlns:a16="http://schemas.microsoft.com/office/drawing/2014/main" id="{021FE9C9-212B-49A2-B15D-5EC8461FE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4660011"/>
            <a:ext cx="2571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yg en stærk virksomhedskultur og et tydeligt lederskab - SE Institute">
            <a:extLst>
              <a:ext uri="{FF2B5EF4-FFF2-40B4-BE49-F238E27FC236}">
                <a16:creationId xmlns:a16="http://schemas.microsoft.com/office/drawing/2014/main" id="{7B8BA4E6-B86D-437F-BB92-2942058B7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4660012"/>
            <a:ext cx="2318791"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429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ACB70-34B9-478E-A542-D771AD715902}"/>
              </a:ext>
            </a:extLst>
          </p:cNvPr>
          <p:cNvSpPr>
            <a:spLocks noGrp="1"/>
          </p:cNvSpPr>
          <p:nvPr>
            <p:ph type="title"/>
          </p:nvPr>
        </p:nvSpPr>
        <p:spPr>
          <a:xfrm>
            <a:off x="539497" y="392539"/>
            <a:ext cx="7886700" cy="1325563"/>
          </a:xfrm>
        </p:spPr>
        <p:txBody>
          <a:bodyPr>
            <a:normAutofit/>
          </a:bodyPr>
          <a:lstStyle/>
          <a:p>
            <a:r>
              <a:rPr lang="da-DK" sz="3200" b="1" dirty="0">
                <a:latin typeface="Arial" panose="020B0604020202020204" pitchFamily="34" charset="0"/>
                <a:cs typeface="Arial" panose="020B0604020202020204" pitchFamily="34" charset="0"/>
              </a:rPr>
              <a:t>Buddy</a:t>
            </a:r>
            <a:br>
              <a:rPr lang="da-DK" sz="3200" b="1" dirty="0">
                <a:latin typeface="Arial" panose="020B0604020202020204" pitchFamily="34" charset="0"/>
                <a:cs typeface="Arial" panose="020B0604020202020204" pitchFamily="34" charset="0"/>
              </a:rPr>
            </a:br>
            <a:endParaRPr lang="da-DK" sz="3200" b="1" dirty="0">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0FF0AC84-229E-460B-974D-29CD4966A926}"/>
              </a:ext>
            </a:extLst>
          </p:cNvPr>
          <p:cNvSpPr txBox="1"/>
          <p:nvPr/>
        </p:nvSpPr>
        <p:spPr>
          <a:xfrm>
            <a:off x="539497" y="1767007"/>
            <a:ext cx="831710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want you to find a BUDDY:
</a:t>
            </a:r>
            <a:endParaRPr kumimoji="0" lang="da-DK"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will be your sparring partner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who will remind you that you must have to do your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tasks
that you can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reverse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your challenges with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Billede 5">
            <a:extLst>
              <a:ext uri="{FF2B5EF4-FFF2-40B4-BE49-F238E27FC236}">
                <a16:creationId xmlns:a16="http://schemas.microsoft.com/office/drawing/2014/main" id="{4CC690EE-C606-49FB-9039-3568F736C33E}"/>
              </a:ext>
            </a:extLst>
          </p:cNvPr>
          <p:cNvPicPr>
            <a:picLocks noChangeAspect="1"/>
          </p:cNvPicPr>
          <p:nvPr/>
        </p:nvPicPr>
        <p:blipFill>
          <a:blip r:embed="rId2"/>
          <a:stretch>
            <a:fillRect/>
          </a:stretch>
        </p:blipFill>
        <p:spPr>
          <a:xfrm>
            <a:off x="3790949" y="3851670"/>
            <a:ext cx="4993417" cy="2454629"/>
          </a:xfrm>
          <a:prstGeom prst="rect">
            <a:avLst/>
          </a:prstGeom>
        </p:spPr>
      </p:pic>
    </p:spTree>
    <p:extLst>
      <p:ext uri="{BB962C8B-B14F-4D97-AF65-F5344CB8AC3E}">
        <p14:creationId xmlns:p14="http://schemas.microsoft.com/office/powerpoint/2010/main" val="3278381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ACB70-34B9-478E-A542-D771AD715902}"/>
              </a:ext>
            </a:extLst>
          </p:cNvPr>
          <p:cNvSpPr>
            <a:spLocks noGrp="1"/>
          </p:cNvSpPr>
          <p:nvPr>
            <p:ph type="title"/>
          </p:nvPr>
        </p:nvSpPr>
        <p:spPr/>
        <p:txBody>
          <a:bodyPr>
            <a:normAutofit/>
          </a:bodyPr>
          <a:lstStyle/>
          <a:p>
            <a:r>
              <a:rPr lang="da-DK" sz="3200" b="1" dirty="0">
                <a:latin typeface="Arial" panose="020B0604020202020204" pitchFamily="34" charset="0"/>
                <a:cs typeface="Arial" panose="020B0604020202020204" pitchFamily="34" charset="0"/>
              </a:rPr>
              <a:t>Home Case – Second KAIN phase</a:t>
            </a:r>
            <a:br>
              <a:rPr lang="da-DK" sz="3200" b="1" dirty="0">
                <a:latin typeface="Arial" panose="020B0604020202020204" pitchFamily="34" charset="0"/>
                <a:cs typeface="Arial" panose="020B0604020202020204" pitchFamily="34" charset="0"/>
              </a:rPr>
            </a:br>
            <a:endParaRPr lang="da-DK" sz="3200" b="1" dirty="0">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0FF0AC84-229E-460B-974D-29CD4966A926}"/>
              </a:ext>
            </a:extLst>
          </p:cNvPr>
          <p:cNvSpPr txBox="1"/>
          <p:nvPr/>
        </p:nvSpPr>
        <p:spPr>
          <a:xfrm>
            <a:off x="628650" y="1622499"/>
            <a:ext cx="7994142" cy="36009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next time you need to develop a HR innovation project at your company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12 -18 weeks to develop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Free choice of topic (HR-related)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In this time 2-3 consultations by us</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Billede 3">
            <a:extLst>
              <a:ext uri="{FF2B5EF4-FFF2-40B4-BE49-F238E27FC236}">
                <a16:creationId xmlns:a16="http://schemas.microsoft.com/office/drawing/2014/main" id="{3A6DC140-1090-445D-BEA4-EF4CDD8C222C}"/>
              </a:ext>
            </a:extLst>
          </p:cNvPr>
          <p:cNvPicPr>
            <a:picLocks noChangeAspect="1"/>
          </p:cNvPicPr>
          <p:nvPr/>
        </p:nvPicPr>
        <p:blipFill>
          <a:blip r:embed="rId3"/>
          <a:stretch>
            <a:fillRect/>
          </a:stretch>
        </p:blipFill>
        <p:spPr>
          <a:xfrm>
            <a:off x="628650" y="5008708"/>
            <a:ext cx="2962275" cy="1543050"/>
          </a:xfrm>
          <a:prstGeom prst="rect">
            <a:avLst/>
          </a:prstGeom>
        </p:spPr>
      </p:pic>
      <p:pic>
        <p:nvPicPr>
          <p:cNvPr id="4098" name="Picture 2" descr="3 tips til at skabe en bedre virksomhedskultur - FINANS">
            <a:extLst>
              <a:ext uri="{FF2B5EF4-FFF2-40B4-BE49-F238E27FC236}">
                <a16:creationId xmlns:a16="http://schemas.microsoft.com/office/drawing/2014/main" id="{021FE9C9-212B-49A2-B15D-5EC8461FE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925" y="5008708"/>
            <a:ext cx="2571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yg en stærk virksomhedskultur og et tydeligt lederskab - SE Institute">
            <a:extLst>
              <a:ext uri="{FF2B5EF4-FFF2-40B4-BE49-F238E27FC236}">
                <a16:creationId xmlns:a16="http://schemas.microsoft.com/office/drawing/2014/main" id="{7B8BA4E6-B86D-437F-BB92-2942058B7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675" y="5008709"/>
            <a:ext cx="2318791"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734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ACB70-34B9-478E-A542-D771AD715902}"/>
              </a:ext>
            </a:extLst>
          </p:cNvPr>
          <p:cNvSpPr>
            <a:spLocks noGrp="1"/>
          </p:cNvSpPr>
          <p:nvPr>
            <p:ph type="title"/>
          </p:nvPr>
        </p:nvSpPr>
        <p:spPr>
          <a:xfrm>
            <a:off x="539497" y="392539"/>
            <a:ext cx="7886700" cy="1325563"/>
          </a:xfrm>
        </p:spPr>
        <p:txBody>
          <a:bodyPr>
            <a:normAutofit fontScale="90000"/>
          </a:bodyPr>
          <a:lstStyle/>
          <a:p>
            <a:r>
              <a:rPr lang="en-US" sz="3600" b="1" dirty="0">
                <a:latin typeface="Arial" panose="020B0604020202020204" pitchFamily="34" charset="0"/>
                <a:cs typeface="Arial" panose="020B0604020202020204" pitchFamily="34" charset="0"/>
              </a:rPr>
              <a:t>Visit the company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and help until next time</a:t>
            </a:r>
            <a:br>
              <a:rPr lang="en-US" sz="3200" b="1" dirty="0">
                <a:latin typeface="Arial" panose="020B0604020202020204" pitchFamily="34" charset="0"/>
                <a:cs typeface="Arial" panose="020B0604020202020204" pitchFamily="34" charset="0"/>
              </a:rPr>
            </a:br>
            <a:endParaRPr lang="da-DK" sz="3200" b="1" dirty="0">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0FF0AC84-229E-460B-974D-29CD4966A926}"/>
              </a:ext>
            </a:extLst>
          </p:cNvPr>
          <p:cNvSpPr txBox="1"/>
          <p:nvPr/>
        </p:nvSpPr>
        <p:spPr>
          <a:xfrm>
            <a:off x="539497" y="1767007"/>
            <a:ext cx="8317106"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will come out and visit you in the company to hear how the project is going, at your place.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agree the visit in advance and the visit will take a maximum of 1 hour.
Can also be agreed as Microsoft Teams meeting.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 contact us at mail if there is something you are missing or you would just like to turn.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 contact us at: XXXX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XXXX</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XXXX</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Billede 3">
            <a:extLst>
              <a:ext uri="{FF2B5EF4-FFF2-40B4-BE49-F238E27FC236}">
                <a16:creationId xmlns:a16="http://schemas.microsoft.com/office/drawing/2014/main" id="{21F34AA6-2E78-4AC4-8ABE-9E39968A298D}"/>
              </a:ext>
            </a:extLst>
          </p:cNvPr>
          <p:cNvPicPr>
            <a:picLocks noChangeAspect="1"/>
          </p:cNvPicPr>
          <p:nvPr/>
        </p:nvPicPr>
        <p:blipFill>
          <a:blip r:embed="rId2"/>
          <a:stretch>
            <a:fillRect/>
          </a:stretch>
        </p:blipFill>
        <p:spPr>
          <a:xfrm>
            <a:off x="4982724" y="4776406"/>
            <a:ext cx="3873879" cy="1756624"/>
          </a:xfrm>
          <a:prstGeom prst="rect">
            <a:avLst/>
          </a:prstGeom>
        </p:spPr>
      </p:pic>
    </p:spTree>
    <p:extLst>
      <p:ext uri="{BB962C8B-B14F-4D97-AF65-F5344CB8AC3E}">
        <p14:creationId xmlns:p14="http://schemas.microsoft.com/office/powerpoint/2010/main" val="10816397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ACB70-34B9-478E-A542-D771AD715902}"/>
              </a:ext>
            </a:extLst>
          </p:cNvPr>
          <p:cNvSpPr>
            <a:spLocks noGrp="1"/>
          </p:cNvSpPr>
          <p:nvPr>
            <p:ph type="title"/>
          </p:nvPr>
        </p:nvSpPr>
        <p:spPr>
          <a:xfrm>
            <a:off x="539497" y="392539"/>
            <a:ext cx="7886700" cy="3254901"/>
          </a:xfrm>
        </p:spPr>
        <p:txBody>
          <a:bodyPr>
            <a:normAutofit/>
          </a:bodyPr>
          <a:lstStyle/>
          <a:p>
            <a:pPr algn="ctr"/>
            <a:r>
              <a:rPr lang="en-US" sz="3600" b="1" dirty="0">
                <a:latin typeface="Arial" panose="020B0604020202020204" pitchFamily="34" charset="0"/>
                <a:cs typeface="Arial" panose="020B0604020202020204" pitchFamily="34" charset="0"/>
              </a:rPr>
              <a:t>Thank you and we wish you a lot of success with your projects!</a:t>
            </a:r>
            <a:endParaRPr lang="da-DK" sz="3200" b="1" dirty="0">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0FF0AC84-229E-460B-974D-29CD4966A926}"/>
              </a:ext>
            </a:extLst>
          </p:cNvPr>
          <p:cNvSpPr txBox="1"/>
          <p:nvPr/>
        </p:nvSpPr>
        <p:spPr>
          <a:xfrm>
            <a:off x="539497" y="1767007"/>
            <a:ext cx="83171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da-D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fik 5">
            <a:extLst>
              <a:ext uri="{FF2B5EF4-FFF2-40B4-BE49-F238E27FC236}">
                <a16:creationId xmlns:a16="http://schemas.microsoft.com/office/drawing/2014/main" id="{6C871AD9-073E-40FB-936B-93128D5E3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5606" y="2895600"/>
            <a:ext cx="5498393" cy="3165872"/>
          </a:xfrm>
          <a:prstGeom prst="rect">
            <a:avLst/>
          </a:prstGeom>
        </p:spPr>
      </p:pic>
      <p:sp>
        <p:nvSpPr>
          <p:cNvPr id="4" name="Textfeld 3">
            <a:extLst>
              <a:ext uri="{FF2B5EF4-FFF2-40B4-BE49-F238E27FC236}">
                <a16:creationId xmlns:a16="http://schemas.microsoft.com/office/drawing/2014/main" id="{4F73DC56-1C24-0C2D-5F0F-E9D387243D35}"/>
              </a:ext>
            </a:extLst>
          </p:cNvPr>
          <p:cNvSpPr txBox="1"/>
          <p:nvPr/>
        </p:nvSpPr>
        <p:spPr>
          <a:xfrm>
            <a:off x="254524" y="6119336"/>
            <a:ext cx="7975075" cy="738664"/>
          </a:xfrm>
          <a:prstGeom prst="rect">
            <a:avLst/>
          </a:prstGeom>
          <a:noFill/>
        </p:spPr>
        <p:txBody>
          <a:bodyPr wrap="square" rtlCol="0">
            <a:spAutoFit/>
          </a:bodyPr>
          <a:lstStyle/>
          <a:p>
            <a:pPr algn="ctr"/>
            <a:r>
              <a:rPr lang="en-US" sz="1400"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400" dirty="0"/>
          </a:p>
        </p:txBody>
      </p:sp>
    </p:spTree>
    <p:extLst>
      <p:ext uri="{BB962C8B-B14F-4D97-AF65-F5344CB8AC3E}">
        <p14:creationId xmlns:p14="http://schemas.microsoft.com/office/powerpoint/2010/main" val="2701726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A8F66294-B5B6-4350-81BD-04BC008D594B}"/>
              </a:ext>
            </a:extLst>
          </p:cNvPr>
          <p:cNvSpPr txBox="1"/>
          <p:nvPr/>
        </p:nvSpPr>
        <p:spPr>
          <a:xfrm>
            <a:off x="1158239" y="3222173"/>
            <a:ext cx="6966857" cy="1249125"/>
          </a:xfrm>
          <a:prstGeom prst="rect">
            <a:avLst/>
          </a:prstGeom>
          <a:noFill/>
        </p:spPr>
        <p:txBody>
          <a:bodyPr wrap="square" rtlCol="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Good Practices and Digitisation Concept to Support Human Resource Policy and Personnel Management in SMEs</a:t>
            </a:r>
            <a:endPar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feld 1">
            <a:extLst>
              <a:ext uri="{FF2B5EF4-FFF2-40B4-BE49-F238E27FC236}">
                <a16:creationId xmlns:a16="http://schemas.microsoft.com/office/drawing/2014/main" id="{EE9C95A4-4BD8-4120-ACED-5EA4C3900E55}"/>
              </a:ext>
            </a:extLst>
          </p:cNvPr>
          <p:cNvSpPr txBox="1"/>
          <p:nvPr/>
        </p:nvSpPr>
        <p:spPr>
          <a:xfrm>
            <a:off x="2597084" y="1353883"/>
            <a:ext cx="3949830" cy="523220"/>
          </a:xfrm>
          <a:prstGeom prst="rect">
            <a:avLst/>
          </a:prstGeom>
          <a:noFill/>
        </p:spPr>
        <p:txBody>
          <a:bodyPr wrap="square" rtlCol="0">
            <a:spAutoFit/>
          </a:bodyPr>
          <a:lstStyle/>
          <a:p>
            <a:pPr algn="ctr"/>
            <a:r>
              <a:rPr lang="en-GB" sz="2800" b="1" dirty="0"/>
              <a:t>Third Training Day</a:t>
            </a:r>
          </a:p>
        </p:txBody>
      </p:sp>
      <p:sp>
        <p:nvSpPr>
          <p:cNvPr id="10" name="Foliennummernplatzhalter 9">
            <a:extLst>
              <a:ext uri="{FF2B5EF4-FFF2-40B4-BE49-F238E27FC236}">
                <a16:creationId xmlns:a16="http://schemas.microsoft.com/office/drawing/2014/main" id="{C54D7158-7552-46D6-9448-17B35AE86309}"/>
              </a:ext>
            </a:extLst>
          </p:cNvPr>
          <p:cNvSpPr>
            <a:spLocks noGrp="1"/>
          </p:cNvSpPr>
          <p:nvPr>
            <p:ph type="sldNum" sz="quarter" idx="12"/>
          </p:nvPr>
        </p:nvSpPr>
        <p:spPr/>
        <p:txBody>
          <a:bodyPr/>
          <a:lstStyle/>
          <a:p>
            <a:fld id="{FF79944D-BCF6-47AB-921A-D71CC449A5EF}" type="slidenum">
              <a:rPr lang="da-DK" smtClean="0"/>
              <a:t>79</a:t>
            </a:fld>
            <a:endParaRPr lang="da-DK"/>
          </a:p>
        </p:txBody>
      </p:sp>
      <p:grpSp>
        <p:nvGrpSpPr>
          <p:cNvPr id="3" name="Gruppieren 2">
            <a:extLst>
              <a:ext uri="{FF2B5EF4-FFF2-40B4-BE49-F238E27FC236}">
                <a16:creationId xmlns:a16="http://schemas.microsoft.com/office/drawing/2014/main" id="{FCA8C655-2EC7-DE18-78BA-E1FB138FFB0F}"/>
              </a:ext>
            </a:extLst>
          </p:cNvPr>
          <p:cNvGrpSpPr/>
          <p:nvPr/>
        </p:nvGrpSpPr>
        <p:grpSpPr>
          <a:xfrm>
            <a:off x="245698" y="5129459"/>
            <a:ext cx="8652604" cy="1281905"/>
            <a:chOff x="311827" y="5215027"/>
            <a:chExt cx="8652604" cy="1281905"/>
          </a:xfrm>
          <a:solidFill>
            <a:schemeClr val="bg1"/>
          </a:solidFill>
        </p:grpSpPr>
        <p:pic>
          <p:nvPicPr>
            <p:cNvPr id="8" name="Obrázek 7">
              <a:extLst>
                <a:ext uri="{FF2B5EF4-FFF2-40B4-BE49-F238E27FC236}">
                  <a16:creationId xmlns:a16="http://schemas.microsoft.com/office/drawing/2014/main" id="{42CF135E-8788-E078-8702-B02235135125}"/>
                </a:ext>
              </a:extLst>
            </p:cNvPr>
            <p:cNvPicPr>
              <a:picLocks noChangeAspect="1"/>
            </p:cNvPicPr>
            <p:nvPr/>
          </p:nvPicPr>
          <p:blipFill>
            <a:blip r:embed="rId2"/>
            <a:stretch>
              <a:fillRect/>
            </a:stretch>
          </p:blipFill>
          <p:spPr>
            <a:xfrm>
              <a:off x="2843808" y="5560937"/>
              <a:ext cx="699128" cy="676375"/>
            </a:xfrm>
            <a:prstGeom prst="rect">
              <a:avLst/>
            </a:prstGeom>
            <a:grpFill/>
          </p:spPr>
        </p:pic>
        <p:grpSp>
          <p:nvGrpSpPr>
            <p:cNvPr id="11" name="Gruppieren 10">
              <a:extLst>
                <a:ext uri="{FF2B5EF4-FFF2-40B4-BE49-F238E27FC236}">
                  <a16:creationId xmlns:a16="http://schemas.microsoft.com/office/drawing/2014/main" id="{7F7F7D26-09BD-9674-C6FC-4454067D70CE}"/>
                </a:ext>
              </a:extLst>
            </p:cNvPr>
            <p:cNvGrpSpPr/>
            <p:nvPr/>
          </p:nvGrpSpPr>
          <p:grpSpPr>
            <a:xfrm>
              <a:off x="5971341" y="5282544"/>
              <a:ext cx="2993090" cy="1146870"/>
              <a:chOff x="5971341" y="5337856"/>
              <a:chExt cx="2993090" cy="1146870"/>
            </a:xfrm>
            <a:grpFill/>
          </p:grpSpPr>
          <p:pic>
            <p:nvPicPr>
              <p:cNvPr id="16" name="Picture 2" descr="Logo Wielkopolska Izba Rzemieślnicza">
                <a:extLst>
                  <a:ext uri="{FF2B5EF4-FFF2-40B4-BE49-F238E27FC236}">
                    <a16:creationId xmlns:a16="http://schemas.microsoft.com/office/drawing/2014/main" id="{C439209A-7261-0383-B3CE-3A76BF3B1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30" y="5910179"/>
                <a:ext cx="2512112" cy="574547"/>
              </a:xfrm>
              <a:prstGeom prst="rect">
                <a:avLst/>
              </a:prstGeom>
              <a:grpFill/>
            </p:spPr>
          </p:pic>
          <p:pic>
            <p:nvPicPr>
              <p:cNvPr id="17" name="Picture 4" descr="Izba Rzemieślnicza w Opolu">
                <a:extLst>
                  <a:ext uri="{FF2B5EF4-FFF2-40B4-BE49-F238E27FC236}">
                    <a16:creationId xmlns:a16="http://schemas.microsoft.com/office/drawing/2014/main" id="{C05D95DF-FB4E-D4B2-522B-C1B0569BA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1341" y="5337856"/>
                <a:ext cx="2993090" cy="411264"/>
              </a:xfrm>
              <a:prstGeom prst="rect">
                <a:avLst/>
              </a:prstGeom>
              <a:grpFill/>
            </p:spPr>
          </p:pic>
        </p:grpSp>
        <p:grpSp>
          <p:nvGrpSpPr>
            <p:cNvPr id="12" name="Gruppieren 11">
              <a:extLst>
                <a:ext uri="{FF2B5EF4-FFF2-40B4-BE49-F238E27FC236}">
                  <a16:creationId xmlns:a16="http://schemas.microsoft.com/office/drawing/2014/main" id="{6E3876BD-76ED-5430-B775-A87B83C9DC2F}"/>
                </a:ext>
              </a:extLst>
            </p:cNvPr>
            <p:cNvGrpSpPr/>
            <p:nvPr/>
          </p:nvGrpSpPr>
          <p:grpSpPr>
            <a:xfrm>
              <a:off x="311827" y="5215027"/>
              <a:ext cx="2099933" cy="1281905"/>
              <a:chOff x="54984" y="5193499"/>
              <a:chExt cx="2099933" cy="1281905"/>
            </a:xfrm>
            <a:grpFill/>
          </p:grpSpPr>
          <p:pic>
            <p:nvPicPr>
              <p:cNvPr id="14" name="Picture 6" descr="Hanse-Parlament e.V.">
                <a:extLst>
                  <a:ext uri="{FF2B5EF4-FFF2-40B4-BE49-F238E27FC236}">
                    <a16:creationId xmlns:a16="http://schemas.microsoft.com/office/drawing/2014/main" id="{F7BB7844-AC13-8ABF-06CC-780AEF72F86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4984" y="5193499"/>
                <a:ext cx="2099933" cy="699978"/>
              </a:xfrm>
              <a:prstGeom prst="rect">
                <a:avLst/>
              </a:prstGeom>
              <a:grpFill/>
              <a:ln>
                <a:solidFill>
                  <a:schemeClr val="bg1">
                    <a:lumMod val="85000"/>
                  </a:schemeClr>
                </a:solidFill>
              </a:ln>
            </p:spPr>
          </p:pic>
          <p:pic>
            <p:nvPicPr>
              <p:cNvPr id="15" name="Picture 7">
                <a:extLst>
                  <a:ext uri="{FF2B5EF4-FFF2-40B4-BE49-F238E27FC236}">
                    <a16:creationId xmlns:a16="http://schemas.microsoft.com/office/drawing/2014/main" id="{936406FE-EA4F-2D78-DEE0-B5D50D6AEF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98" y="5919501"/>
                <a:ext cx="926505" cy="55590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pic>
        <p:nvPicPr>
          <p:cNvPr id="18" name="Grafik 17">
            <a:extLst>
              <a:ext uri="{FF2B5EF4-FFF2-40B4-BE49-F238E27FC236}">
                <a16:creationId xmlns:a16="http://schemas.microsoft.com/office/drawing/2014/main" id="{8D8D4DBE-9DE7-4B2C-373E-9D11767642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322" y="5090926"/>
            <a:ext cx="719686" cy="807949"/>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E0F6662F-A81E-12BC-BE9A-AEE99564D2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4882" y="6056572"/>
            <a:ext cx="2061235" cy="578507"/>
          </a:xfrm>
          <a:prstGeom prst="rect">
            <a:avLst/>
          </a:prstGeom>
        </p:spPr>
      </p:pic>
      <p:sp>
        <p:nvSpPr>
          <p:cNvPr id="20" name="Tekstfelt 3">
            <a:extLst>
              <a:ext uri="{FF2B5EF4-FFF2-40B4-BE49-F238E27FC236}">
                <a16:creationId xmlns:a16="http://schemas.microsoft.com/office/drawing/2014/main" id="{8A5C4534-AE11-8F96-4DD4-93076AF0C065}"/>
              </a:ext>
            </a:extLst>
          </p:cNvPr>
          <p:cNvSpPr txBox="1"/>
          <p:nvPr/>
        </p:nvSpPr>
        <p:spPr>
          <a:xfrm>
            <a:off x="644242" y="2079858"/>
            <a:ext cx="8142513"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HR Management Training</a:t>
            </a:r>
          </a:p>
        </p:txBody>
      </p:sp>
      <p:pic>
        <p:nvPicPr>
          <p:cNvPr id="4" name="Grafik 3">
            <a:extLst>
              <a:ext uri="{FF2B5EF4-FFF2-40B4-BE49-F238E27FC236}">
                <a16:creationId xmlns:a16="http://schemas.microsoft.com/office/drawing/2014/main" id="{125CBCFA-F99A-E531-D7FC-368E75CC8BB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28065" y="748794"/>
            <a:ext cx="838200" cy="295275"/>
          </a:xfrm>
          <a:prstGeom prst="rect">
            <a:avLst/>
          </a:prstGeom>
          <a:noFill/>
          <a:ln>
            <a:noFill/>
          </a:ln>
        </p:spPr>
      </p:pic>
    </p:spTree>
    <p:extLst>
      <p:ext uri="{BB962C8B-B14F-4D97-AF65-F5344CB8AC3E}">
        <p14:creationId xmlns:p14="http://schemas.microsoft.com/office/powerpoint/2010/main" val="282814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7917" y="324196"/>
            <a:ext cx="6694159" cy="1008063"/>
          </a:xfrm>
        </p:spPr>
        <p:txBody>
          <a:bodyPr/>
          <a:lstStyle/>
          <a:p>
            <a:r>
              <a:rPr lang="de-DE" dirty="0"/>
              <a:t>Gen Z</a:t>
            </a:r>
            <a:r>
              <a:rPr lang="de-DE" sz="2000" b="0" dirty="0"/>
              <a:t>*</a:t>
            </a:r>
            <a:r>
              <a:rPr lang="de-DE" dirty="0"/>
              <a:t> </a:t>
            </a:r>
          </a:p>
        </p:txBody>
      </p:sp>
      <p:sp>
        <p:nvSpPr>
          <p:cNvPr id="5" name="Rechteck 4"/>
          <p:cNvSpPr/>
          <p:nvPr/>
        </p:nvSpPr>
        <p:spPr>
          <a:xfrm>
            <a:off x="1669996" y="6409081"/>
            <a:ext cx="6392173" cy="1846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Calibri"/>
                <a:ea typeface="+mn-ea"/>
                <a:cs typeface="+mn-cs"/>
              </a:rPr>
              <a:t>*https://www.mckinsey.com/industries/consumer-packaged-goods/our-insights/true-gen-generation-z-and-its-implications-for-companies</a:t>
            </a:r>
          </a:p>
        </p:txBody>
      </p:sp>
      <p:pic>
        <p:nvPicPr>
          <p:cNvPr id="7" name="Grafik 6"/>
          <p:cNvPicPr>
            <a:picLocks noChangeAspect="1"/>
          </p:cNvPicPr>
          <p:nvPr/>
        </p:nvPicPr>
        <p:blipFill>
          <a:blip r:embed="rId2"/>
          <a:stretch>
            <a:fillRect/>
          </a:stretch>
        </p:blipFill>
        <p:spPr>
          <a:xfrm>
            <a:off x="832218" y="828228"/>
            <a:ext cx="6322726" cy="4576150"/>
          </a:xfrm>
          <a:prstGeom prst="rect">
            <a:avLst/>
          </a:prstGeom>
        </p:spPr>
      </p:pic>
      <p:sp>
        <p:nvSpPr>
          <p:cNvPr id="9" name="Geschweifte Klammer rechts 8"/>
          <p:cNvSpPr/>
          <p:nvPr/>
        </p:nvSpPr>
        <p:spPr>
          <a:xfrm>
            <a:off x="6866626" y="2098318"/>
            <a:ext cx="845450" cy="2887750"/>
          </a:xfrm>
          <a:prstGeom prst="rightBrace">
            <a:avLst>
              <a:gd name="adj1" fmla="val 2515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00000"/>
              </a:solidFill>
              <a:effectLst/>
              <a:uLnTx/>
              <a:uFillTx/>
              <a:latin typeface="Calibri"/>
              <a:ea typeface="+mn-ea"/>
              <a:cs typeface="+mn-cs"/>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59260"/>
            <a:ext cx="1498229" cy="434487"/>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3938" y="6068940"/>
            <a:ext cx="883502" cy="528712"/>
          </a:xfrm>
          <a:prstGeom prst="rect">
            <a:avLst/>
          </a:prstGeom>
        </p:spPr>
      </p:pic>
      <p:sp>
        <p:nvSpPr>
          <p:cNvPr id="3" name="Rechteck 2"/>
          <p:cNvSpPr/>
          <p:nvPr/>
        </p:nvSpPr>
        <p:spPr bwMode="gray">
          <a:xfrm>
            <a:off x="7626056" y="2453966"/>
            <a:ext cx="1086624" cy="253210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Lots of stereo-typical descript-</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tions</a:t>
            </a:r>
            <a:r>
              <a:rPr kumimoji="0" lang="en-US" sz="1600" b="0" i="0" u="none" strike="noStrike" kern="1200" cap="none" spc="0" normalizeH="0" baseline="0" noProof="0" dirty="0">
                <a:ln>
                  <a:noFill/>
                </a:ln>
                <a:solidFill>
                  <a:srgbClr val="000000"/>
                </a:solidFill>
                <a:effectLst/>
                <a:uLnTx/>
                <a:uFillTx/>
                <a:latin typeface="Calibri"/>
                <a:ea typeface="+mn-ea"/>
                <a:cs typeface="+mn-cs"/>
              </a:rPr>
              <a:t> but maybe some realistic views.</a:t>
            </a:r>
          </a:p>
        </p:txBody>
      </p:sp>
    </p:spTree>
    <p:extLst>
      <p:ext uri="{BB962C8B-B14F-4D97-AF65-F5344CB8AC3E}">
        <p14:creationId xmlns:p14="http://schemas.microsoft.com/office/powerpoint/2010/main" val="19480353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F01754AA-F191-46D5-978D-A95D07ACE608}"/>
              </a:ext>
            </a:extLst>
          </p:cNvPr>
          <p:cNvSpPr txBox="1"/>
          <p:nvPr/>
        </p:nvSpPr>
        <p:spPr>
          <a:xfrm>
            <a:off x="696686" y="646215"/>
            <a:ext cx="6766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Thri</a:t>
            </a:r>
            <a:r>
              <a:rPr lang="da-DK" sz="3200" b="1" dirty="0">
                <a:solidFill>
                  <a:prstClr val="black"/>
                </a:solidFill>
                <a:latin typeface="Arial" panose="020B0604020202020204" pitchFamily="34" charset="0"/>
                <a:cs typeface="Arial" panose="020B0604020202020204" pitchFamily="34" charset="0"/>
              </a:rPr>
              <a:t>d Training Day</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feld 1">
            <a:extLst>
              <a:ext uri="{FF2B5EF4-FFF2-40B4-BE49-F238E27FC236}">
                <a16:creationId xmlns:a16="http://schemas.microsoft.com/office/drawing/2014/main" id="{81BAB21D-655C-4B97-A80A-615E474F1E2D}"/>
              </a:ext>
            </a:extLst>
          </p:cNvPr>
          <p:cNvSpPr txBox="1"/>
          <p:nvPr/>
        </p:nvSpPr>
        <p:spPr>
          <a:xfrm>
            <a:off x="696686" y="2189018"/>
            <a:ext cx="7616041" cy="3231654"/>
          </a:xfrm>
          <a:prstGeom prst="rect">
            <a:avLst/>
          </a:prstGeom>
          <a:noFill/>
        </p:spPr>
        <p:txBody>
          <a:bodyPr wrap="square" rtlCol="0">
            <a:spAutoFit/>
          </a:bodyPr>
          <a:lstStyle/>
          <a:p>
            <a:pPr algn="ctr"/>
            <a:r>
              <a:rPr lang="en-GB" sz="2400" b="1" dirty="0"/>
              <a:t>Program of the day</a:t>
            </a:r>
          </a:p>
          <a:p>
            <a:endParaRPr lang="en-GB" sz="2000" b="1" dirty="0"/>
          </a:p>
          <a:p>
            <a:pPr marL="342900" indent="-342900">
              <a:buFont typeface="+mj-lt"/>
              <a:buAutoNum type="arabicPeriod"/>
            </a:pPr>
            <a:r>
              <a:rPr lang="en-GB" sz="2000" dirty="0"/>
              <a:t>Presentation of individual company projects</a:t>
            </a:r>
          </a:p>
          <a:p>
            <a:pPr marL="342900" indent="-342900">
              <a:buFont typeface="+mj-lt"/>
              <a:buAutoNum type="arabicPeriod"/>
            </a:pPr>
            <a:endParaRPr lang="en-GB" sz="2000" dirty="0"/>
          </a:p>
          <a:p>
            <a:pPr marL="342900" indent="-342900">
              <a:buFont typeface="+mj-lt"/>
              <a:buAutoNum type="arabicPeriod"/>
            </a:pPr>
            <a:r>
              <a:rPr lang="en-GB" sz="2000" dirty="0"/>
              <a:t>Refection of encountered difficulties, effects, problems and further steps</a:t>
            </a:r>
          </a:p>
          <a:p>
            <a:pPr marL="342900" indent="-342900">
              <a:buFont typeface="+mj-lt"/>
              <a:buAutoNum type="arabicPeriod"/>
            </a:pPr>
            <a:endParaRPr lang="en-GB" sz="2000" dirty="0"/>
          </a:p>
          <a:p>
            <a:pPr marL="342900" indent="-342900">
              <a:buFont typeface="+mj-lt"/>
              <a:buAutoNum type="arabicPeriod"/>
            </a:pPr>
            <a:r>
              <a:rPr lang="en-GB" sz="2000" dirty="0"/>
              <a:t>Plenary session and exchange of experiences</a:t>
            </a:r>
          </a:p>
          <a:p>
            <a:pPr marL="342900" indent="-342900">
              <a:buFont typeface="+mj-lt"/>
              <a:buAutoNum type="arabicPeriod"/>
            </a:pPr>
            <a:endParaRPr lang="en-GB" sz="2000" dirty="0"/>
          </a:p>
          <a:p>
            <a:pPr marL="342900" indent="-342900">
              <a:buFont typeface="+mj-lt"/>
              <a:buAutoNum type="arabicPeriod"/>
            </a:pPr>
            <a:r>
              <a:rPr lang="en-GB" sz="2000" dirty="0"/>
              <a:t>Evaluation</a:t>
            </a:r>
          </a:p>
        </p:txBody>
      </p:sp>
      <p:sp>
        <p:nvSpPr>
          <p:cNvPr id="6" name="Foliennummernplatzhalter 5">
            <a:extLst>
              <a:ext uri="{FF2B5EF4-FFF2-40B4-BE49-F238E27FC236}">
                <a16:creationId xmlns:a16="http://schemas.microsoft.com/office/drawing/2014/main" id="{45EEE810-0047-4E2A-B39C-FB0EFA754632}"/>
              </a:ext>
            </a:extLst>
          </p:cNvPr>
          <p:cNvSpPr>
            <a:spLocks noGrp="1"/>
          </p:cNvSpPr>
          <p:nvPr>
            <p:ph type="sldNum" sz="quarter" idx="12"/>
          </p:nvPr>
        </p:nvSpPr>
        <p:spPr/>
        <p:txBody>
          <a:bodyPr/>
          <a:lstStyle/>
          <a:p>
            <a:fld id="{FF79944D-BCF6-47AB-921A-D71CC449A5EF}" type="slidenum">
              <a:rPr lang="da-DK" smtClean="0"/>
              <a:t>80</a:t>
            </a:fld>
            <a:endParaRPr lang="da-DK"/>
          </a:p>
        </p:txBody>
      </p:sp>
    </p:spTree>
    <p:extLst>
      <p:ext uri="{BB962C8B-B14F-4D97-AF65-F5344CB8AC3E}">
        <p14:creationId xmlns:p14="http://schemas.microsoft.com/office/powerpoint/2010/main" val="37986448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F01754AA-F191-46D5-978D-A95D07ACE608}"/>
              </a:ext>
            </a:extLst>
          </p:cNvPr>
          <p:cNvSpPr txBox="1"/>
          <p:nvPr/>
        </p:nvSpPr>
        <p:spPr>
          <a:xfrm>
            <a:off x="696686" y="646215"/>
            <a:ext cx="6766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Presentations</a:t>
            </a:r>
          </a:p>
        </p:txBody>
      </p:sp>
      <p:sp>
        <p:nvSpPr>
          <p:cNvPr id="6" name="Textfeld 5">
            <a:extLst>
              <a:ext uri="{FF2B5EF4-FFF2-40B4-BE49-F238E27FC236}">
                <a16:creationId xmlns:a16="http://schemas.microsoft.com/office/drawing/2014/main" id="{B752EE39-9587-4347-B587-87965D2D0CFC}"/>
              </a:ext>
            </a:extLst>
          </p:cNvPr>
          <p:cNvSpPr txBox="1"/>
          <p:nvPr/>
        </p:nvSpPr>
        <p:spPr>
          <a:xfrm>
            <a:off x="683023" y="1951306"/>
            <a:ext cx="7616041" cy="1015663"/>
          </a:xfrm>
          <a:prstGeom prst="rect">
            <a:avLst/>
          </a:prstGeom>
          <a:noFill/>
        </p:spPr>
        <p:txBody>
          <a:bodyPr wrap="square" rtlCol="0">
            <a:spAutoFit/>
          </a:bodyPr>
          <a:lstStyle/>
          <a:p>
            <a:pPr algn="ctr"/>
            <a:r>
              <a:rPr lang="en-GB" sz="2000" b="1" dirty="0"/>
              <a:t>10 minutes per participant</a:t>
            </a:r>
          </a:p>
          <a:p>
            <a:pPr algn="ctr"/>
            <a:r>
              <a:rPr lang="en-GB" sz="2000" b="1" dirty="0"/>
              <a:t> </a:t>
            </a:r>
          </a:p>
          <a:p>
            <a:pPr algn="ctr"/>
            <a:r>
              <a:rPr lang="en-GB" sz="2000" b="1" dirty="0"/>
              <a:t>Short round of questions/comments directly afterwards</a:t>
            </a:r>
            <a:endParaRPr lang="en-GB" dirty="0"/>
          </a:p>
        </p:txBody>
      </p:sp>
      <p:pic>
        <p:nvPicPr>
          <p:cNvPr id="8" name="Grafik 7" descr="Ein Bild, das Text, drinnen, Person, computer enthält.&#10;&#10;Automatisch generierte Beschreibung">
            <a:extLst>
              <a:ext uri="{FF2B5EF4-FFF2-40B4-BE49-F238E27FC236}">
                <a16:creationId xmlns:a16="http://schemas.microsoft.com/office/drawing/2014/main" id="{5408F1B4-33C0-4364-8CDE-1F4802731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385" y="3085584"/>
            <a:ext cx="4168642" cy="3126201"/>
          </a:xfrm>
          <a:prstGeom prst="rect">
            <a:avLst/>
          </a:prstGeom>
        </p:spPr>
      </p:pic>
      <p:sp>
        <p:nvSpPr>
          <p:cNvPr id="5" name="Foliennummernplatzhalter 4">
            <a:extLst>
              <a:ext uri="{FF2B5EF4-FFF2-40B4-BE49-F238E27FC236}">
                <a16:creationId xmlns:a16="http://schemas.microsoft.com/office/drawing/2014/main" id="{1DE275E9-72F1-4EF2-99C8-9B09D17E9D97}"/>
              </a:ext>
            </a:extLst>
          </p:cNvPr>
          <p:cNvSpPr>
            <a:spLocks noGrp="1"/>
          </p:cNvSpPr>
          <p:nvPr>
            <p:ph type="sldNum" sz="quarter" idx="12"/>
          </p:nvPr>
        </p:nvSpPr>
        <p:spPr/>
        <p:txBody>
          <a:bodyPr/>
          <a:lstStyle/>
          <a:p>
            <a:fld id="{FF79944D-BCF6-47AB-921A-D71CC449A5EF}" type="slidenum">
              <a:rPr lang="da-DK" smtClean="0"/>
              <a:t>81</a:t>
            </a:fld>
            <a:endParaRPr lang="da-DK"/>
          </a:p>
        </p:txBody>
      </p:sp>
    </p:spTree>
    <p:extLst>
      <p:ext uri="{BB962C8B-B14F-4D97-AF65-F5344CB8AC3E}">
        <p14:creationId xmlns:p14="http://schemas.microsoft.com/office/powerpoint/2010/main" val="33629114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F01754AA-F191-46D5-978D-A95D07ACE608}"/>
              </a:ext>
            </a:extLst>
          </p:cNvPr>
          <p:cNvSpPr txBox="1"/>
          <p:nvPr/>
        </p:nvSpPr>
        <p:spPr>
          <a:xfrm>
            <a:off x="696686" y="646215"/>
            <a:ext cx="676656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Reflection of difficulties, </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effects and further steps</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feld 1">
            <a:extLst>
              <a:ext uri="{FF2B5EF4-FFF2-40B4-BE49-F238E27FC236}">
                <a16:creationId xmlns:a16="http://schemas.microsoft.com/office/drawing/2014/main" id="{A2599250-C8A5-4348-9F09-E3CF63DC8F3F}"/>
              </a:ext>
            </a:extLst>
          </p:cNvPr>
          <p:cNvSpPr txBox="1"/>
          <p:nvPr/>
        </p:nvSpPr>
        <p:spPr>
          <a:xfrm>
            <a:off x="612742" y="2337847"/>
            <a:ext cx="7918516" cy="2126864"/>
          </a:xfrm>
          <a:prstGeom prst="rect">
            <a:avLst/>
          </a:prstGeom>
          <a:noFill/>
        </p:spPr>
        <p:txBody>
          <a:bodyPr wrap="square" rtlCol="0">
            <a:spAutoFit/>
          </a:bodyPr>
          <a:lstStyle/>
          <a:p>
            <a:pPr algn="just">
              <a:lnSpc>
                <a:spcPct val="150000"/>
              </a:lnSpc>
            </a:pPr>
            <a:r>
              <a:rPr lang="en-US" dirty="0"/>
              <a:t>Self-reflection is the term used to describe a person's ability to </a:t>
            </a:r>
            <a:r>
              <a:rPr lang="en-US" b="1" dirty="0">
                <a:solidFill>
                  <a:srgbClr val="FF0000"/>
                </a:solidFill>
              </a:rPr>
              <a:t>reflect on his or her own situation</a:t>
            </a:r>
            <a:r>
              <a:rPr lang="en-US" dirty="0"/>
              <a:t>. Reflections on external or internal observations can be seen as </a:t>
            </a:r>
            <a:r>
              <a:rPr lang="en-US" b="1" dirty="0">
                <a:solidFill>
                  <a:srgbClr val="FF0000"/>
                </a:solidFill>
              </a:rPr>
              <a:t>opportunities for recognizing problems and starting points for change</a:t>
            </a:r>
            <a:r>
              <a:rPr lang="en-US" dirty="0"/>
              <a:t>. Self-reflection presupposes the ability for </a:t>
            </a:r>
            <a:r>
              <a:rPr lang="en-US" b="1" dirty="0">
                <a:solidFill>
                  <a:srgbClr val="FF0000"/>
                </a:solidFill>
              </a:rPr>
              <a:t>differentiated self-observation and a certain distance to oneself</a:t>
            </a:r>
            <a:r>
              <a:rPr lang="en-US" dirty="0"/>
              <a:t>. (</a:t>
            </a:r>
            <a:r>
              <a:rPr lang="en-US" dirty="0" err="1"/>
              <a:t>Stangl</a:t>
            </a:r>
            <a:r>
              <a:rPr lang="en-US" dirty="0"/>
              <a:t>, 2022).</a:t>
            </a:r>
            <a:endParaRPr lang="en-GB" dirty="0"/>
          </a:p>
        </p:txBody>
      </p:sp>
      <p:sp>
        <p:nvSpPr>
          <p:cNvPr id="9" name="Pfeil: nach rechts 8">
            <a:extLst>
              <a:ext uri="{FF2B5EF4-FFF2-40B4-BE49-F238E27FC236}">
                <a16:creationId xmlns:a16="http://schemas.microsoft.com/office/drawing/2014/main" id="{07C6329C-638F-4F2A-9EBA-CEF7A93B4E57}"/>
              </a:ext>
            </a:extLst>
          </p:cNvPr>
          <p:cNvSpPr/>
          <p:nvPr/>
        </p:nvSpPr>
        <p:spPr>
          <a:xfrm>
            <a:off x="1489435" y="4977353"/>
            <a:ext cx="6165130" cy="1536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ym typeface="Wingdings" panose="05000000000000000000" pitchFamily="2" charset="2"/>
              </a:rPr>
              <a:t>Self reflection is essential for</a:t>
            </a:r>
            <a:r>
              <a:rPr lang="en-US" dirty="0">
                <a:sym typeface="Wingdings" panose="05000000000000000000" pitchFamily="2" charset="2"/>
              </a:rPr>
              <a:t> inner growth and personal development</a:t>
            </a:r>
            <a:endParaRPr lang="en-GB" dirty="0"/>
          </a:p>
        </p:txBody>
      </p:sp>
      <p:sp>
        <p:nvSpPr>
          <p:cNvPr id="11" name="Foliennummernplatzhalter 10">
            <a:extLst>
              <a:ext uri="{FF2B5EF4-FFF2-40B4-BE49-F238E27FC236}">
                <a16:creationId xmlns:a16="http://schemas.microsoft.com/office/drawing/2014/main" id="{49C3F306-465C-4192-8FFB-009480E9245F}"/>
              </a:ext>
            </a:extLst>
          </p:cNvPr>
          <p:cNvSpPr>
            <a:spLocks noGrp="1"/>
          </p:cNvSpPr>
          <p:nvPr>
            <p:ph type="sldNum" sz="quarter" idx="12"/>
          </p:nvPr>
        </p:nvSpPr>
        <p:spPr/>
        <p:txBody>
          <a:bodyPr/>
          <a:lstStyle/>
          <a:p>
            <a:fld id="{FF79944D-BCF6-47AB-921A-D71CC449A5EF}" type="slidenum">
              <a:rPr lang="da-DK" smtClean="0"/>
              <a:t>82</a:t>
            </a:fld>
            <a:endParaRPr lang="da-DK"/>
          </a:p>
        </p:txBody>
      </p:sp>
    </p:spTree>
    <p:extLst>
      <p:ext uri="{BB962C8B-B14F-4D97-AF65-F5344CB8AC3E}">
        <p14:creationId xmlns:p14="http://schemas.microsoft.com/office/powerpoint/2010/main" val="36964695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F01754AA-F191-46D5-978D-A95D07ACE608}"/>
              </a:ext>
            </a:extLst>
          </p:cNvPr>
          <p:cNvSpPr txBox="1"/>
          <p:nvPr/>
        </p:nvSpPr>
        <p:spPr>
          <a:xfrm>
            <a:off x="696686" y="646215"/>
            <a:ext cx="676656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 for self- </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reflection</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feld 1">
            <a:extLst>
              <a:ext uri="{FF2B5EF4-FFF2-40B4-BE49-F238E27FC236}">
                <a16:creationId xmlns:a16="http://schemas.microsoft.com/office/drawing/2014/main" id="{E51FD7C5-C332-43D7-9D57-1C05E03CF7AA}"/>
              </a:ext>
            </a:extLst>
          </p:cNvPr>
          <p:cNvSpPr txBox="1"/>
          <p:nvPr/>
        </p:nvSpPr>
        <p:spPr>
          <a:xfrm>
            <a:off x="334651" y="2055042"/>
            <a:ext cx="8474697" cy="3631763"/>
          </a:xfrm>
          <a:prstGeom prst="rect">
            <a:avLst/>
          </a:prstGeom>
          <a:noFill/>
        </p:spPr>
        <p:txBody>
          <a:bodyPr wrap="square" rtlCol="0">
            <a:spAutoFit/>
          </a:bodyPr>
          <a:lstStyle/>
          <a:p>
            <a:pPr marL="285750" indent="-285750">
              <a:lnSpc>
                <a:spcPct val="150000"/>
              </a:lnSpc>
              <a:buFont typeface="Wingdings" panose="05000000000000000000" pitchFamily="2" charset="2"/>
              <a:buChar char="à"/>
            </a:pPr>
            <a:r>
              <a:rPr lang="en-GB" sz="2000" dirty="0">
                <a:sym typeface="Wingdings" panose="05000000000000000000" pitchFamily="2" charset="2"/>
              </a:rPr>
              <a:t>What have I accomplished in the project? </a:t>
            </a:r>
          </a:p>
          <a:p>
            <a:pPr marL="285750" indent="-285750">
              <a:lnSpc>
                <a:spcPct val="150000"/>
              </a:lnSpc>
              <a:buFont typeface="Wingdings" panose="05000000000000000000" pitchFamily="2" charset="2"/>
              <a:buChar char="à"/>
            </a:pPr>
            <a:r>
              <a:rPr lang="en-GB" sz="2000" dirty="0">
                <a:sym typeface="Wingdings" panose="05000000000000000000" pitchFamily="2" charset="2"/>
              </a:rPr>
              <a:t>What am I proud of? </a:t>
            </a:r>
          </a:p>
          <a:p>
            <a:pPr marL="285750" indent="-285750">
              <a:lnSpc>
                <a:spcPct val="150000"/>
              </a:lnSpc>
              <a:buFont typeface="Wingdings" panose="05000000000000000000" pitchFamily="2" charset="2"/>
              <a:buChar char="à"/>
            </a:pPr>
            <a:r>
              <a:rPr lang="en-GB" sz="2000" dirty="0">
                <a:sym typeface="Wingdings" panose="05000000000000000000" pitchFamily="2" charset="2"/>
              </a:rPr>
              <a:t>What am I thankful for?</a:t>
            </a:r>
          </a:p>
          <a:p>
            <a:pPr marL="285750" indent="-285750">
              <a:lnSpc>
                <a:spcPct val="150000"/>
              </a:lnSpc>
              <a:buFont typeface="Wingdings" panose="05000000000000000000" pitchFamily="2" charset="2"/>
              <a:buChar char="à"/>
            </a:pPr>
            <a:r>
              <a:rPr lang="en-GB" sz="2000" dirty="0">
                <a:sym typeface="Wingdings" panose="05000000000000000000" pitchFamily="2" charset="2"/>
              </a:rPr>
              <a:t>Who was a positive and who was a negative factor for the project?</a:t>
            </a:r>
          </a:p>
          <a:p>
            <a:pPr marL="285750" indent="-285750">
              <a:lnSpc>
                <a:spcPct val="150000"/>
              </a:lnSpc>
              <a:buFont typeface="Wingdings" panose="05000000000000000000" pitchFamily="2" charset="2"/>
              <a:buChar char="à"/>
            </a:pPr>
            <a:r>
              <a:rPr lang="en-GB" sz="2000" dirty="0">
                <a:sym typeface="Wingdings" panose="05000000000000000000" pitchFamily="2" charset="2"/>
              </a:rPr>
              <a:t>Which decision in the project would I take differently?</a:t>
            </a:r>
          </a:p>
          <a:p>
            <a:pPr marL="285750" indent="-285750">
              <a:lnSpc>
                <a:spcPct val="150000"/>
              </a:lnSpc>
              <a:buFont typeface="Wingdings" panose="05000000000000000000" pitchFamily="2" charset="2"/>
              <a:buChar char="à"/>
            </a:pPr>
            <a:r>
              <a:rPr lang="en-GB" sz="2000" dirty="0">
                <a:sym typeface="Wingdings" panose="05000000000000000000" pitchFamily="2" charset="2"/>
              </a:rPr>
              <a:t>Which problem have I solved and what can I take away for future challenges?</a:t>
            </a:r>
          </a:p>
          <a:p>
            <a:pPr marL="285750" indent="-285750">
              <a:lnSpc>
                <a:spcPct val="150000"/>
              </a:lnSpc>
              <a:buFont typeface="Wingdings" panose="05000000000000000000" pitchFamily="2" charset="2"/>
              <a:buChar char="à"/>
            </a:pPr>
            <a:r>
              <a:rPr lang="en-GB" sz="2000" dirty="0">
                <a:sym typeface="Wingdings" panose="05000000000000000000" pitchFamily="2" charset="2"/>
              </a:rPr>
              <a:t>Which problem couldn’t be solved and why?</a:t>
            </a:r>
          </a:p>
          <a:p>
            <a:endParaRPr lang="en-GB" sz="2000" dirty="0">
              <a:sym typeface="Wingdings" panose="05000000000000000000" pitchFamily="2" charset="2"/>
            </a:endParaRPr>
          </a:p>
        </p:txBody>
      </p:sp>
      <p:pic>
        <p:nvPicPr>
          <p:cNvPr id="8" name="Grafik 7" descr="Ein Bild, das Text, draußen, Ziegelstein, Schild enthält.&#10;&#10;Automatisch generierte Beschreibung">
            <a:extLst>
              <a:ext uri="{FF2B5EF4-FFF2-40B4-BE49-F238E27FC236}">
                <a16:creationId xmlns:a16="http://schemas.microsoft.com/office/drawing/2014/main" id="{87F59278-55AE-45E4-B228-36D15A8A6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217" y="2018628"/>
            <a:ext cx="2211831" cy="1475706"/>
          </a:xfrm>
          <a:prstGeom prst="rect">
            <a:avLst/>
          </a:prstGeom>
        </p:spPr>
      </p:pic>
      <p:sp>
        <p:nvSpPr>
          <p:cNvPr id="9" name="Textfeld 8">
            <a:extLst>
              <a:ext uri="{FF2B5EF4-FFF2-40B4-BE49-F238E27FC236}">
                <a16:creationId xmlns:a16="http://schemas.microsoft.com/office/drawing/2014/main" id="{0B3D0673-4BDA-4918-93F1-F1B009925CDF}"/>
              </a:ext>
            </a:extLst>
          </p:cNvPr>
          <p:cNvSpPr txBox="1"/>
          <p:nvPr/>
        </p:nvSpPr>
        <p:spPr>
          <a:xfrm>
            <a:off x="763978" y="5510582"/>
            <a:ext cx="7616041" cy="400110"/>
          </a:xfrm>
          <a:prstGeom prst="rect">
            <a:avLst/>
          </a:prstGeom>
          <a:noFill/>
        </p:spPr>
        <p:txBody>
          <a:bodyPr wrap="square" rtlCol="0">
            <a:spAutoFit/>
          </a:bodyPr>
          <a:lstStyle/>
          <a:p>
            <a:pPr algn="ctr"/>
            <a:r>
              <a:rPr lang="en-GB" sz="2000" b="1" dirty="0"/>
              <a:t>15 minutes of individual work to answer these questions</a:t>
            </a:r>
            <a:endParaRPr lang="en-GB" dirty="0"/>
          </a:p>
        </p:txBody>
      </p:sp>
      <p:sp>
        <p:nvSpPr>
          <p:cNvPr id="11" name="Foliennummernplatzhalter 10">
            <a:extLst>
              <a:ext uri="{FF2B5EF4-FFF2-40B4-BE49-F238E27FC236}">
                <a16:creationId xmlns:a16="http://schemas.microsoft.com/office/drawing/2014/main" id="{A832CFFB-BFEE-44DC-9274-E9141EBAEE77}"/>
              </a:ext>
            </a:extLst>
          </p:cNvPr>
          <p:cNvSpPr>
            <a:spLocks noGrp="1"/>
          </p:cNvSpPr>
          <p:nvPr>
            <p:ph type="sldNum" sz="quarter" idx="12"/>
          </p:nvPr>
        </p:nvSpPr>
        <p:spPr/>
        <p:txBody>
          <a:bodyPr/>
          <a:lstStyle/>
          <a:p>
            <a:fld id="{FF79944D-BCF6-47AB-921A-D71CC449A5EF}" type="slidenum">
              <a:rPr lang="da-DK" smtClean="0"/>
              <a:t>83</a:t>
            </a:fld>
            <a:endParaRPr lang="da-DK"/>
          </a:p>
        </p:txBody>
      </p:sp>
    </p:spTree>
    <p:extLst>
      <p:ext uri="{BB962C8B-B14F-4D97-AF65-F5344CB8AC3E}">
        <p14:creationId xmlns:p14="http://schemas.microsoft.com/office/powerpoint/2010/main" val="31872476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F01754AA-F191-46D5-978D-A95D07ACE608}"/>
              </a:ext>
            </a:extLst>
          </p:cNvPr>
          <p:cNvSpPr txBox="1"/>
          <p:nvPr/>
        </p:nvSpPr>
        <p:spPr>
          <a:xfrm>
            <a:off x="696686" y="646215"/>
            <a:ext cx="676656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has been difficult </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last months </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feld 5">
            <a:extLst>
              <a:ext uri="{FF2B5EF4-FFF2-40B4-BE49-F238E27FC236}">
                <a16:creationId xmlns:a16="http://schemas.microsoft.com/office/drawing/2014/main" id="{B752EE39-9587-4347-B587-87965D2D0CFC}"/>
              </a:ext>
            </a:extLst>
          </p:cNvPr>
          <p:cNvSpPr txBox="1"/>
          <p:nvPr/>
        </p:nvSpPr>
        <p:spPr>
          <a:xfrm>
            <a:off x="683023" y="1951306"/>
            <a:ext cx="7616041" cy="1015663"/>
          </a:xfrm>
          <a:prstGeom prst="rect">
            <a:avLst/>
          </a:prstGeom>
          <a:noFill/>
        </p:spPr>
        <p:txBody>
          <a:bodyPr wrap="square" rtlCol="0">
            <a:spAutoFit/>
          </a:bodyPr>
          <a:lstStyle/>
          <a:p>
            <a:pPr algn="ctr"/>
            <a:r>
              <a:rPr lang="en-GB" sz="2000" b="1" dirty="0"/>
              <a:t>20 minutes in groups of four</a:t>
            </a:r>
          </a:p>
          <a:p>
            <a:pPr algn="ctr"/>
            <a:r>
              <a:rPr lang="en-GB" sz="2000" b="1" dirty="0"/>
              <a:t> </a:t>
            </a:r>
          </a:p>
          <a:p>
            <a:pPr algn="ctr"/>
            <a:r>
              <a:rPr lang="en-GB" sz="2000" b="1" dirty="0"/>
              <a:t>Exchange of experiences</a:t>
            </a:r>
            <a:endParaRPr lang="en-GB" dirty="0"/>
          </a:p>
        </p:txBody>
      </p:sp>
      <p:pic>
        <p:nvPicPr>
          <p:cNvPr id="5" name="Grafik 4" descr="Ein Bild, das Text, draußen, Ziegelstein, Schild enthält.&#10;&#10;Automatisch generierte Beschreibung">
            <a:extLst>
              <a:ext uri="{FF2B5EF4-FFF2-40B4-BE49-F238E27FC236}">
                <a16:creationId xmlns:a16="http://schemas.microsoft.com/office/drawing/2014/main" id="{9FDBF7B2-473A-4336-9738-D7C24CAEC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043" y="3355110"/>
            <a:ext cx="4064000" cy="2711450"/>
          </a:xfrm>
          <a:prstGeom prst="rect">
            <a:avLst/>
          </a:prstGeom>
        </p:spPr>
      </p:pic>
      <p:sp>
        <p:nvSpPr>
          <p:cNvPr id="8" name="Foliennummernplatzhalter 7">
            <a:extLst>
              <a:ext uri="{FF2B5EF4-FFF2-40B4-BE49-F238E27FC236}">
                <a16:creationId xmlns:a16="http://schemas.microsoft.com/office/drawing/2014/main" id="{D8424EDA-5756-4881-B319-6A235FDC0F4A}"/>
              </a:ext>
            </a:extLst>
          </p:cNvPr>
          <p:cNvSpPr>
            <a:spLocks noGrp="1"/>
          </p:cNvSpPr>
          <p:nvPr>
            <p:ph type="sldNum" sz="quarter" idx="12"/>
          </p:nvPr>
        </p:nvSpPr>
        <p:spPr/>
        <p:txBody>
          <a:bodyPr/>
          <a:lstStyle/>
          <a:p>
            <a:fld id="{FF79944D-BCF6-47AB-921A-D71CC449A5EF}" type="slidenum">
              <a:rPr lang="da-DK" smtClean="0"/>
              <a:t>84</a:t>
            </a:fld>
            <a:endParaRPr lang="da-DK"/>
          </a:p>
        </p:txBody>
      </p:sp>
    </p:spTree>
    <p:extLst>
      <p:ext uri="{BB962C8B-B14F-4D97-AF65-F5344CB8AC3E}">
        <p14:creationId xmlns:p14="http://schemas.microsoft.com/office/powerpoint/2010/main" val="25806642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F01754AA-F191-46D5-978D-A95D07ACE608}"/>
              </a:ext>
            </a:extLst>
          </p:cNvPr>
          <p:cNvSpPr txBox="1"/>
          <p:nvPr/>
        </p:nvSpPr>
        <p:spPr>
          <a:xfrm>
            <a:off x="696686" y="646215"/>
            <a:ext cx="6766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Plenary Session </a:t>
            </a:r>
          </a:p>
        </p:txBody>
      </p:sp>
      <p:sp>
        <p:nvSpPr>
          <p:cNvPr id="6" name="Textfeld 5">
            <a:extLst>
              <a:ext uri="{FF2B5EF4-FFF2-40B4-BE49-F238E27FC236}">
                <a16:creationId xmlns:a16="http://schemas.microsoft.com/office/drawing/2014/main" id="{B752EE39-9587-4347-B587-87965D2D0CFC}"/>
              </a:ext>
            </a:extLst>
          </p:cNvPr>
          <p:cNvSpPr txBox="1"/>
          <p:nvPr/>
        </p:nvSpPr>
        <p:spPr>
          <a:xfrm>
            <a:off x="763979" y="2080615"/>
            <a:ext cx="7616041" cy="707886"/>
          </a:xfrm>
          <a:prstGeom prst="rect">
            <a:avLst/>
          </a:prstGeom>
          <a:noFill/>
        </p:spPr>
        <p:txBody>
          <a:bodyPr wrap="square" rtlCol="0">
            <a:spAutoFit/>
          </a:bodyPr>
          <a:lstStyle/>
          <a:p>
            <a:pPr algn="ctr"/>
            <a:r>
              <a:rPr lang="en-GB" sz="2000" b="1" dirty="0"/>
              <a:t>Discussion about encountered difficulties, lessons learnt and future ideas</a:t>
            </a:r>
            <a:endParaRPr lang="en-GB" dirty="0"/>
          </a:p>
        </p:txBody>
      </p:sp>
      <p:pic>
        <p:nvPicPr>
          <p:cNvPr id="5" name="Grafik 4" descr="Ein Bild, das Text, Visitenkarte enthält.&#10;&#10;Automatisch generierte Beschreibung">
            <a:extLst>
              <a:ext uri="{FF2B5EF4-FFF2-40B4-BE49-F238E27FC236}">
                <a16:creationId xmlns:a16="http://schemas.microsoft.com/office/drawing/2014/main" id="{DA4AFE3A-7252-4313-925C-089CE6AF5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6735" y="3129656"/>
            <a:ext cx="4868616" cy="3245744"/>
          </a:xfrm>
          <a:prstGeom prst="rect">
            <a:avLst/>
          </a:prstGeom>
        </p:spPr>
      </p:pic>
      <p:sp>
        <p:nvSpPr>
          <p:cNvPr id="8" name="Foliennummernplatzhalter 7">
            <a:extLst>
              <a:ext uri="{FF2B5EF4-FFF2-40B4-BE49-F238E27FC236}">
                <a16:creationId xmlns:a16="http://schemas.microsoft.com/office/drawing/2014/main" id="{1C8D1D33-2E5A-4128-91AF-15051B591041}"/>
              </a:ext>
            </a:extLst>
          </p:cNvPr>
          <p:cNvSpPr>
            <a:spLocks noGrp="1"/>
          </p:cNvSpPr>
          <p:nvPr>
            <p:ph type="sldNum" sz="quarter" idx="12"/>
          </p:nvPr>
        </p:nvSpPr>
        <p:spPr/>
        <p:txBody>
          <a:bodyPr/>
          <a:lstStyle/>
          <a:p>
            <a:fld id="{FF79944D-BCF6-47AB-921A-D71CC449A5EF}" type="slidenum">
              <a:rPr lang="da-DK" smtClean="0"/>
              <a:t>85</a:t>
            </a:fld>
            <a:endParaRPr lang="da-DK"/>
          </a:p>
        </p:txBody>
      </p:sp>
    </p:spTree>
    <p:extLst>
      <p:ext uri="{BB962C8B-B14F-4D97-AF65-F5344CB8AC3E}">
        <p14:creationId xmlns:p14="http://schemas.microsoft.com/office/powerpoint/2010/main" val="2100079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ACB70-34B9-478E-A542-D771AD715902}"/>
              </a:ext>
            </a:extLst>
          </p:cNvPr>
          <p:cNvSpPr>
            <a:spLocks noGrp="1"/>
          </p:cNvSpPr>
          <p:nvPr>
            <p:ph type="title"/>
          </p:nvPr>
        </p:nvSpPr>
        <p:spPr>
          <a:xfrm>
            <a:off x="539497" y="392539"/>
            <a:ext cx="7886700" cy="1325563"/>
          </a:xfrm>
        </p:spPr>
        <p:txBody>
          <a:bodyPr>
            <a:normAutofit/>
          </a:bodyPr>
          <a:lstStyle/>
          <a:p>
            <a:r>
              <a:rPr lang="da-DK" sz="3200" b="1" dirty="0">
                <a:latin typeface="Arial" panose="020B0604020202020204" pitchFamily="34" charset="0"/>
                <a:cs typeface="Arial" panose="020B0604020202020204" pitchFamily="34" charset="0"/>
              </a:rPr>
              <a:t>Evaluation
</a:t>
            </a:r>
          </a:p>
        </p:txBody>
      </p:sp>
      <p:pic>
        <p:nvPicPr>
          <p:cNvPr id="5" name="Billede 4">
            <a:extLst>
              <a:ext uri="{FF2B5EF4-FFF2-40B4-BE49-F238E27FC236}">
                <a16:creationId xmlns:a16="http://schemas.microsoft.com/office/drawing/2014/main" id="{6F216576-3C26-471A-97EB-52D8439AF799}"/>
              </a:ext>
            </a:extLst>
          </p:cNvPr>
          <p:cNvPicPr>
            <a:picLocks noChangeAspect="1"/>
          </p:cNvPicPr>
          <p:nvPr/>
        </p:nvPicPr>
        <p:blipFill>
          <a:blip r:embed="rId2"/>
          <a:stretch>
            <a:fillRect/>
          </a:stretch>
        </p:blipFill>
        <p:spPr>
          <a:xfrm>
            <a:off x="625711" y="1891610"/>
            <a:ext cx="7046105" cy="3945819"/>
          </a:xfrm>
          <a:prstGeom prst="rect">
            <a:avLst/>
          </a:prstGeom>
        </p:spPr>
      </p:pic>
      <p:sp>
        <p:nvSpPr>
          <p:cNvPr id="3" name="Foliennummernplatzhalter 2">
            <a:extLst>
              <a:ext uri="{FF2B5EF4-FFF2-40B4-BE49-F238E27FC236}">
                <a16:creationId xmlns:a16="http://schemas.microsoft.com/office/drawing/2014/main" id="{9EBE086C-DE2A-4648-95CE-EACDC1714596}"/>
              </a:ext>
            </a:extLst>
          </p:cNvPr>
          <p:cNvSpPr>
            <a:spLocks noGrp="1"/>
          </p:cNvSpPr>
          <p:nvPr>
            <p:ph type="sldNum" sz="quarter" idx="12"/>
          </p:nvPr>
        </p:nvSpPr>
        <p:spPr/>
        <p:txBody>
          <a:bodyPr/>
          <a:lstStyle/>
          <a:p>
            <a:fld id="{FF79944D-BCF6-47AB-921A-D71CC449A5EF}" type="slidenum">
              <a:rPr lang="da-DK" smtClean="0"/>
              <a:t>86</a:t>
            </a:fld>
            <a:endParaRPr lang="da-DK"/>
          </a:p>
        </p:txBody>
      </p:sp>
    </p:spTree>
    <p:extLst>
      <p:ext uri="{BB962C8B-B14F-4D97-AF65-F5344CB8AC3E}">
        <p14:creationId xmlns:p14="http://schemas.microsoft.com/office/powerpoint/2010/main" val="1699613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ACB70-34B9-478E-A542-D771AD715902}"/>
              </a:ext>
            </a:extLst>
          </p:cNvPr>
          <p:cNvSpPr>
            <a:spLocks noGrp="1"/>
          </p:cNvSpPr>
          <p:nvPr>
            <p:ph type="title"/>
          </p:nvPr>
        </p:nvSpPr>
        <p:spPr>
          <a:xfrm>
            <a:off x="539497" y="392539"/>
            <a:ext cx="7886700" cy="1325563"/>
          </a:xfrm>
        </p:spPr>
        <p:txBody>
          <a:bodyPr>
            <a:normAutofit/>
          </a:bodyPr>
          <a:lstStyle/>
          <a:p>
            <a:pPr algn="ctr"/>
            <a:r>
              <a:rPr lang="da-DK" sz="3200" b="1" dirty="0">
                <a:latin typeface="Arial" panose="020B0604020202020204" pitchFamily="34" charset="0"/>
                <a:cs typeface="Arial" panose="020B0604020202020204" pitchFamily="34" charset="0"/>
              </a:rPr>
              <a:t>Thank you for your participation! </a:t>
            </a:r>
          </a:p>
        </p:txBody>
      </p:sp>
      <p:pic>
        <p:nvPicPr>
          <p:cNvPr id="4" name="Grafik 3" descr="Ein Bild, das Text, Gebäude, draußen, Straße enthält.&#10;&#10;Automatisch generierte Beschreibung">
            <a:extLst>
              <a:ext uri="{FF2B5EF4-FFF2-40B4-BE49-F238E27FC236}">
                <a16:creationId xmlns:a16="http://schemas.microsoft.com/office/drawing/2014/main" id="{6F707542-727B-4B13-94A4-A19C40D76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491" y="2346037"/>
            <a:ext cx="5996712" cy="3042082"/>
          </a:xfrm>
          <a:prstGeom prst="rect">
            <a:avLst/>
          </a:prstGeom>
        </p:spPr>
      </p:pic>
      <p:sp>
        <p:nvSpPr>
          <p:cNvPr id="3" name="Foliennummernplatzhalter 2">
            <a:extLst>
              <a:ext uri="{FF2B5EF4-FFF2-40B4-BE49-F238E27FC236}">
                <a16:creationId xmlns:a16="http://schemas.microsoft.com/office/drawing/2014/main" id="{1D9C6F52-B2CA-44F8-B156-277FAE4B562E}"/>
              </a:ext>
            </a:extLst>
          </p:cNvPr>
          <p:cNvSpPr>
            <a:spLocks noGrp="1"/>
          </p:cNvSpPr>
          <p:nvPr>
            <p:ph type="sldNum" sz="quarter" idx="12"/>
          </p:nvPr>
        </p:nvSpPr>
        <p:spPr/>
        <p:txBody>
          <a:bodyPr/>
          <a:lstStyle/>
          <a:p>
            <a:fld id="{FF79944D-BCF6-47AB-921A-D71CC449A5EF}" type="slidenum">
              <a:rPr lang="da-DK" smtClean="0"/>
              <a:t>87</a:t>
            </a:fld>
            <a:endParaRPr lang="da-DK"/>
          </a:p>
        </p:txBody>
      </p:sp>
      <p:sp>
        <p:nvSpPr>
          <p:cNvPr id="5" name="Textfeld 4">
            <a:extLst>
              <a:ext uri="{FF2B5EF4-FFF2-40B4-BE49-F238E27FC236}">
                <a16:creationId xmlns:a16="http://schemas.microsoft.com/office/drawing/2014/main" id="{4547ADC3-FF67-0701-0FE3-E441C3F8647D}"/>
              </a:ext>
            </a:extLst>
          </p:cNvPr>
          <p:cNvSpPr txBox="1"/>
          <p:nvPr/>
        </p:nvSpPr>
        <p:spPr>
          <a:xfrm>
            <a:off x="160256" y="5957740"/>
            <a:ext cx="7975075" cy="738664"/>
          </a:xfrm>
          <a:prstGeom prst="rect">
            <a:avLst/>
          </a:prstGeom>
          <a:noFill/>
        </p:spPr>
        <p:txBody>
          <a:bodyPr wrap="square" rtlCol="0">
            <a:spAutoFit/>
          </a:bodyPr>
          <a:lstStyle/>
          <a:p>
            <a:pPr algn="ctr"/>
            <a:r>
              <a:rPr lang="en-US" sz="1400"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400" dirty="0"/>
          </a:p>
        </p:txBody>
      </p:sp>
    </p:spTree>
    <p:extLst>
      <p:ext uri="{BB962C8B-B14F-4D97-AF65-F5344CB8AC3E}">
        <p14:creationId xmlns:p14="http://schemas.microsoft.com/office/powerpoint/2010/main" val="997291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2038" y="331456"/>
            <a:ext cx="6720038" cy="434487"/>
          </a:xfrm>
        </p:spPr>
        <p:txBody>
          <a:bodyPr>
            <a:normAutofit/>
          </a:bodyPr>
          <a:lstStyle/>
          <a:p>
            <a:r>
              <a:rPr lang="en-GB" sz="2100" dirty="0"/>
              <a:t>Characteristics of Generation Z</a:t>
            </a:r>
          </a:p>
        </p:txBody>
      </p:sp>
      <p:sp>
        <p:nvSpPr>
          <p:cNvPr id="3" name="Inhaltsplatzhalter 2"/>
          <p:cNvSpPr>
            <a:spLocks noGrp="1"/>
          </p:cNvSpPr>
          <p:nvPr>
            <p:ph idx="4294967295"/>
          </p:nvPr>
        </p:nvSpPr>
        <p:spPr>
          <a:xfrm>
            <a:off x="992038" y="1063740"/>
            <a:ext cx="6720038" cy="4235098"/>
          </a:xfrm>
        </p:spPr>
        <p:txBody>
          <a:bodyPr>
            <a:normAutofit fontScale="92500" lnSpcReduction="10000"/>
          </a:bodyPr>
          <a:lstStyle/>
          <a:p>
            <a:r>
              <a:rPr lang="en-GB" sz="1900" b="1" dirty="0"/>
              <a:t>Some characteristics of Generation Z</a:t>
            </a:r>
            <a:r>
              <a:rPr lang="en-GB" sz="2600" dirty="0"/>
              <a:t>*</a:t>
            </a:r>
            <a:endParaRPr lang="en-GB" sz="1900" dirty="0"/>
          </a:p>
          <a:p>
            <a:pPr lvl="0">
              <a:spcBef>
                <a:spcPts val="600"/>
              </a:spcBef>
            </a:pPr>
            <a:r>
              <a:rPr lang="en-US" sz="1800" dirty="0"/>
              <a:t>… </a:t>
            </a:r>
            <a:r>
              <a:rPr lang="en-US" sz="1700" dirty="0"/>
              <a:t>most ethnically diverse and technologically sophisticated generation</a:t>
            </a:r>
            <a:endParaRPr lang="de-DE" sz="1700" dirty="0"/>
          </a:p>
          <a:p>
            <a:pPr lvl="0">
              <a:spcBef>
                <a:spcPts val="600"/>
              </a:spcBef>
            </a:pPr>
            <a:r>
              <a:rPr lang="en-US" sz="1700" dirty="0"/>
              <a:t>… informal, individual and very straight way of communicating</a:t>
            </a:r>
          </a:p>
          <a:p>
            <a:pPr lvl="0">
              <a:spcBef>
                <a:spcPts val="600"/>
              </a:spcBef>
            </a:pPr>
            <a:r>
              <a:rPr lang="en-US" sz="1700" dirty="0"/>
              <a:t>… social media is a vital part of their lives</a:t>
            </a:r>
            <a:endParaRPr lang="de-DE" sz="1700" dirty="0"/>
          </a:p>
          <a:p>
            <a:pPr lvl="0">
              <a:spcBef>
                <a:spcPts val="600"/>
              </a:spcBef>
            </a:pPr>
            <a:r>
              <a:rPr lang="en-US" sz="1700" dirty="0"/>
              <a:t>… more realistic about their work expectation </a:t>
            </a:r>
            <a:endParaRPr lang="de-DE" sz="1700" dirty="0"/>
          </a:p>
          <a:p>
            <a:pPr lvl="0">
              <a:spcBef>
                <a:spcPts val="600"/>
              </a:spcBef>
            </a:pPr>
            <a:r>
              <a:rPr lang="en-US" sz="1700" dirty="0"/>
              <a:t>... a high dependency on the technology and a very less attention span </a:t>
            </a:r>
          </a:p>
          <a:p>
            <a:pPr lvl="0">
              <a:spcBef>
                <a:spcPts val="600"/>
              </a:spcBef>
            </a:pPr>
            <a:r>
              <a:rPr lang="en-US" sz="1700" dirty="0"/>
              <a:t>... individualistic, self-directed, more demanding, materialistic ... </a:t>
            </a:r>
          </a:p>
          <a:p>
            <a:pPr lvl="0">
              <a:spcBef>
                <a:spcPts val="600"/>
              </a:spcBef>
            </a:pPr>
            <a:r>
              <a:rPr lang="en-US" sz="1700" dirty="0"/>
              <a:t>… very much concerned with environmental issues </a:t>
            </a:r>
          </a:p>
          <a:p>
            <a:pPr lvl="0">
              <a:spcBef>
                <a:spcPts val="600"/>
              </a:spcBef>
            </a:pPr>
            <a:r>
              <a:rPr lang="en-US" sz="1700" dirty="0"/>
              <a:t>… have a high sense of responsibility towards the natural resources</a:t>
            </a:r>
            <a:endParaRPr lang="de-DE" sz="1700" dirty="0"/>
          </a:p>
          <a:p>
            <a:pPr lvl="0">
              <a:spcBef>
                <a:spcPts val="600"/>
              </a:spcBef>
            </a:pPr>
            <a:r>
              <a:rPr lang="en-US" sz="1700" dirty="0"/>
              <a:t>… wants to be heard independently of their young age </a:t>
            </a:r>
            <a:endParaRPr lang="de-DE" sz="1700" dirty="0"/>
          </a:p>
          <a:p>
            <a:pPr lvl="0">
              <a:spcBef>
                <a:spcPts val="600"/>
              </a:spcBef>
            </a:pPr>
            <a:r>
              <a:rPr lang="en-US" sz="1700" dirty="0"/>
              <a:t>… technology is a part of their identity and they are tech savvy </a:t>
            </a:r>
          </a:p>
          <a:p>
            <a:pPr marL="180975" lvl="0" indent="-180975">
              <a:spcBef>
                <a:spcPts val="600"/>
              </a:spcBef>
            </a:pPr>
            <a:r>
              <a:rPr lang="en-US" sz="1700" dirty="0"/>
              <a:t>… but lack  problem-solving skills and have not demonstrated the ability to look at a situation, put in context, analyze it and make a decision </a:t>
            </a:r>
            <a:endParaRPr lang="de-DE" sz="1700" dirty="0"/>
          </a:p>
          <a:p>
            <a:pPr lvl="0">
              <a:spcBef>
                <a:spcPts val="600"/>
              </a:spcBef>
            </a:pPr>
            <a:r>
              <a:rPr lang="en-US" sz="1700" dirty="0"/>
              <a:t>…</a:t>
            </a:r>
            <a:endParaRPr lang="de-DE" sz="1700" dirty="0"/>
          </a:p>
        </p:txBody>
      </p:sp>
      <p:sp>
        <p:nvSpPr>
          <p:cNvPr id="4" name="Rechteck 3"/>
          <p:cNvSpPr/>
          <p:nvPr/>
        </p:nvSpPr>
        <p:spPr>
          <a:xfrm>
            <a:off x="1483190" y="6226462"/>
            <a:ext cx="6601976" cy="3000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Calibri"/>
                <a:ea typeface="+mn-ea"/>
                <a:cs typeface="+mn-cs"/>
              </a:rPr>
              <a:t>*</a:t>
            </a:r>
            <a:r>
              <a:rPr kumimoji="0" lang="en-US" sz="675" b="0" i="0" u="none" strike="noStrike" kern="1200" cap="none" spc="0" normalizeH="0" baseline="0" noProof="0" dirty="0" err="1">
                <a:ln>
                  <a:noFill/>
                </a:ln>
                <a:solidFill>
                  <a:srgbClr val="000000"/>
                </a:solidFill>
                <a:effectLst/>
                <a:uLnTx/>
                <a:uFillTx/>
                <a:latin typeface="Calibri"/>
                <a:ea typeface="+mn-ea"/>
                <a:cs typeface="+mn-cs"/>
              </a:rPr>
              <a:t>Gaidhani</a:t>
            </a:r>
            <a:r>
              <a:rPr kumimoji="0" lang="en-US" sz="675" b="0" i="0" u="none" strike="noStrike" kern="1200" cap="none" spc="0" normalizeH="0" baseline="0" noProof="0" dirty="0">
                <a:ln>
                  <a:noFill/>
                </a:ln>
                <a:solidFill>
                  <a:srgbClr val="000000"/>
                </a:solidFill>
                <a:effectLst/>
                <a:uLnTx/>
                <a:uFillTx/>
                <a:latin typeface="Calibri"/>
                <a:ea typeface="+mn-ea"/>
                <a:cs typeface="+mn-cs"/>
              </a:rPr>
              <a:t>, S./Kumar Sharma, B./ Arora, D.: Understanding the attitude of generation z towards workplace. Jan. 2019. Online </a:t>
            </a:r>
            <a:r>
              <a:rPr kumimoji="0" lang="en-US" sz="675" b="0" i="0" u="sng" strike="noStrike" kern="1200" cap="none" spc="0" normalizeH="0" baseline="0" noProof="0" dirty="0">
                <a:ln>
                  <a:noFill/>
                </a:ln>
                <a:solidFill>
                  <a:srgbClr val="000000"/>
                </a:solidFill>
                <a:effectLst/>
                <a:uLnTx/>
                <a:uFillTx/>
                <a:latin typeface="Calibri"/>
                <a:ea typeface="+mn-ea"/>
                <a:cs typeface="+mn-cs"/>
                <a:hlinkClick r:id="rId2"/>
              </a:rPr>
              <a:t>(PDF) UNDERSTANDING THE ATTITUDE OF GENERATION Z TOWARDS WORKPLACE (researchgate.net)</a:t>
            </a:r>
            <a:r>
              <a:rPr kumimoji="0" lang="en-US" sz="675" b="0" i="0" u="none" strike="noStrike" kern="1200" cap="none" spc="0" normalizeH="0" baseline="0" noProof="0" dirty="0">
                <a:ln>
                  <a:noFill/>
                </a:ln>
                <a:solidFill>
                  <a:srgbClr val="000000"/>
                </a:solidFill>
                <a:effectLst/>
                <a:uLnTx/>
                <a:uFillTx/>
                <a:latin typeface="Calibri"/>
                <a:ea typeface="+mn-ea"/>
                <a:cs typeface="+mn-cs"/>
              </a:rPr>
              <a:t>; cf. also the discussions and research on Generation Z of Prof. Christian </a:t>
            </a:r>
            <a:r>
              <a:rPr kumimoji="0" lang="en-US" sz="675" b="0" i="0" u="none" strike="noStrike" kern="1200" cap="none" spc="0" normalizeH="0" baseline="0" noProof="0" dirty="0" err="1">
                <a:ln>
                  <a:noFill/>
                </a:ln>
                <a:solidFill>
                  <a:srgbClr val="000000"/>
                </a:solidFill>
                <a:effectLst/>
                <a:uLnTx/>
                <a:uFillTx/>
                <a:latin typeface="Calibri"/>
                <a:ea typeface="+mn-ea"/>
                <a:cs typeface="+mn-cs"/>
              </a:rPr>
              <a:t>Scholz</a:t>
            </a:r>
            <a:r>
              <a:rPr kumimoji="0" lang="en-US" sz="675" b="0" i="0" u="none" strike="noStrike" kern="1200" cap="none" spc="0" normalizeH="0" baseline="0" noProof="0" dirty="0">
                <a:ln>
                  <a:noFill/>
                </a:ln>
                <a:solidFill>
                  <a:srgbClr val="000000"/>
                </a:solidFill>
                <a:effectLst/>
                <a:uLnTx/>
                <a:uFillTx/>
                <a:latin typeface="Calibri"/>
                <a:ea typeface="+mn-ea"/>
                <a:cs typeface="+mn-cs"/>
              </a:rPr>
              <a:t> in </a:t>
            </a:r>
            <a:r>
              <a:rPr kumimoji="0" lang="en-US" sz="675" b="0" i="0" u="sng" strike="noStrike" kern="1200" cap="none" spc="0" normalizeH="0" baseline="0" noProof="0" dirty="0">
                <a:ln>
                  <a:noFill/>
                </a:ln>
                <a:solidFill>
                  <a:srgbClr val="000000"/>
                </a:solidFill>
                <a:effectLst/>
                <a:uLnTx/>
                <a:uFillTx/>
                <a:latin typeface="Calibri"/>
                <a:ea typeface="+mn-ea"/>
                <a:cs typeface="+mn-cs"/>
                <a:hlinkClick r:id="rId3"/>
              </a:rPr>
              <a:t>The-Generation Z (the-generation-z.com)</a:t>
            </a:r>
            <a:r>
              <a:rPr kumimoji="0" lang="en-US" sz="675" b="0" i="0" u="none" strike="noStrike" kern="1200" cap="none" spc="0" normalizeH="0" baseline="0" noProof="0" dirty="0">
                <a:ln>
                  <a:noFill/>
                </a:ln>
                <a:solidFill>
                  <a:srgbClr val="000000"/>
                </a:solidFill>
                <a:effectLst/>
                <a:uLnTx/>
                <a:uFillTx/>
                <a:latin typeface="Calibri"/>
                <a:ea typeface="+mn-ea"/>
                <a:cs typeface="+mn-cs"/>
              </a:rPr>
              <a:t> </a:t>
            </a:r>
            <a:endParaRPr kumimoji="0" lang="de-DE" sz="675"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59260"/>
            <a:ext cx="1498229" cy="434487"/>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3938" y="6068940"/>
            <a:ext cx="883502" cy="528712"/>
          </a:xfrm>
          <a:prstGeom prst="rect">
            <a:avLst/>
          </a:prstGeom>
        </p:spPr>
      </p:pic>
    </p:spTree>
    <p:extLst>
      <p:ext uri="{BB962C8B-B14F-4D97-AF65-F5344CB8AC3E}">
        <p14:creationId xmlns:p14="http://schemas.microsoft.com/office/powerpoint/2010/main" val="2967156773"/>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H_blau_2015">
  <a:themeElements>
    <a:clrScheme name="Neutral">
      <a:dk1>
        <a:srgbClr val="000000"/>
      </a:dk1>
      <a:lt1>
        <a:srgbClr val="FFFFFF"/>
      </a:lt1>
      <a:dk2>
        <a:srgbClr val="76ABE4"/>
      </a:dk2>
      <a:lt2>
        <a:srgbClr val="488DDB"/>
      </a:lt2>
      <a:accent1>
        <a:srgbClr val="073070"/>
      </a:accent1>
      <a:accent2>
        <a:srgbClr val="456494"/>
      </a:accent2>
      <a:accent3>
        <a:srgbClr val="8397B7"/>
      </a:accent3>
      <a:accent4>
        <a:srgbClr val="C1CBDB"/>
      </a:accent4>
      <a:accent5>
        <a:srgbClr val="488DDB"/>
      </a:accent5>
      <a:accent6>
        <a:srgbClr val="76ABE4"/>
      </a:accent6>
      <a:hlink>
        <a:srgbClr val="488DDB"/>
      </a:hlink>
      <a:folHlink>
        <a:srgbClr val="488DDB"/>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12700">
          <a:solidFill>
            <a:schemeClr val="tx1"/>
          </a:solidFill>
        </a:ln>
      </a:spPr>
      <a:bodyPr rtlCol="0" anchor="ctr"/>
      <a:lstStyle>
        <a:defPPr algn="ctr">
          <a:defRPr sz="28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buClr>
            <a:srgbClr val="488FDB"/>
          </a:buClr>
          <a:defRPr sz="2800" dirty="0" smtClean="0"/>
        </a:defPPr>
      </a:lstStyle>
    </a:txDef>
  </a:objectDefaults>
  <a:extraClrSchemeLst>
    <a:extraClrScheme>
      <a:clrScheme name="Handwerkskammer_16-9_HH 1">
        <a:dk1>
          <a:srgbClr val="000000"/>
        </a:dk1>
        <a:lt1>
          <a:srgbClr val="FFFFFF"/>
        </a:lt1>
        <a:dk2>
          <a:srgbClr val="76ABE4"/>
        </a:dk2>
        <a:lt2>
          <a:srgbClr val="488DDB"/>
        </a:lt2>
        <a:accent1>
          <a:srgbClr val="073070"/>
        </a:accent1>
        <a:accent2>
          <a:srgbClr val="456494"/>
        </a:accent2>
        <a:accent3>
          <a:srgbClr val="FFFFFF"/>
        </a:accent3>
        <a:accent4>
          <a:srgbClr val="000000"/>
        </a:accent4>
        <a:accent5>
          <a:srgbClr val="AAADBB"/>
        </a:accent5>
        <a:accent6>
          <a:srgbClr val="3E5A86"/>
        </a:accent6>
        <a:hlink>
          <a:srgbClr val="488DDB"/>
        </a:hlink>
        <a:folHlink>
          <a:srgbClr val="488DDB"/>
        </a:folHlink>
      </a:clrScheme>
      <a:clrMap bg1="lt1" tx1="dk1" bg2="lt2" tx2="dk2" accent1="accent1" accent2="accent2" accent3="accent3" accent4="accent4" accent5="accent5" accent6="accent6" hlink="hlink" folHlink="folHlink"/>
    </a:extraClrScheme>
    <a:extraClrScheme>
      <a:clrScheme name="Handwerkskammer_16-9_HH 2">
        <a:dk1>
          <a:srgbClr val="000000"/>
        </a:dk1>
        <a:lt1>
          <a:srgbClr val="FFFFFF"/>
        </a:lt1>
        <a:dk2>
          <a:srgbClr val="CA6173"/>
        </a:dk2>
        <a:lt2>
          <a:srgbClr val="B82C44"/>
        </a:lt2>
        <a:accent1>
          <a:srgbClr val="073070"/>
        </a:accent1>
        <a:accent2>
          <a:srgbClr val="456494"/>
        </a:accent2>
        <a:accent3>
          <a:srgbClr val="FFFFFF"/>
        </a:accent3>
        <a:accent4>
          <a:srgbClr val="000000"/>
        </a:accent4>
        <a:accent5>
          <a:srgbClr val="AAADBB"/>
        </a:accent5>
        <a:accent6>
          <a:srgbClr val="3E5A86"/>
        </a:accent6>
        <a:hlink>
          <a:srgbClr val="488DDB"/>
        </a:hlink>
        <a:folHlink>
          <a:srgbClr val="488DDB"/>
        </a:folHlink>
      </a:clrScheme>
      <a:clrMap bg1="lt1" tx1="dk1" bg2="lt2" tx2="dk2" accent1="accent1" accent2="accent2" accent3="accent3" accent4="accent4" accent5="accent5" accent6="accent6" hlink="hlink" folHlink="folHlink"/>
    </a:extraClrScheme>
    <a:extraClrScheme>
      <a:clrScheme name="Handwerkskammer_16-9_HH 3">
        <a:dk1>
          <a:srgbClr val="000000"/>
        </a:dk1>
        <a:lt1>
          <a:srgbClr val="FFFFFF"/>
        </a:lt1>
        <a:dk2>
          <a:srgbClr val="FFB366"/>
        </a:dk2>
        <a:lt2>
          <a:srgbClr val="FF9933"/>
        </a:lt2>
        <a:accent1>
          <a:srgbClr val="073070"/>
        </a:accent1>
        <a:accent2>
          <a:srgbClr val="456494"/>
        </a:accent2>
        <a:accent3>
          <a:srgbClr val="FFFFFF"/>
        </a:accent3>
        <a:accent4>
          <a:srgbClr val="000000"/>
        </a:accent4>
        <a:accent5>
          <a:srgbClr val="AAADBB"/>
        </a:accent5>
        <a:accent6>
          <a:srgbClr val="3E5A86"/>
        </a:accent6>
        <a:hlink>
          <a:srgbClr val="488DDB"/>
        </a:hlink>
        <a:folHlink>
          <a:srgbClr val="488DDB"/>
        </a:folHlink>
      </a:clrScheme>
      <a:clrMap bg1="lt1" tx1="dk1" bg2="lt2" tx2="dk2" accent1="accent1" accent2="accent2" accent3="accent3" accent4="accent4" accent5="accent5" accent6="accent6" hlink="hlink" folHlink="folHlink"/>
    </a:extraClrScheme>
    <a:extraClrScheme>
      <a:clrScheme name="Handwerkskammer_16-9_HH 4">
        <a:dk1>
          <a:srgbClr val="000000"/>
        </a:dk1>
        <a:lt1>
          <a:srgbClr val="FFFFFF"/>
        </a:lt1>
        <a:dk2>
          <a:srgbClr val="83AA56"/>
        </a:dk2>
        <a:lt2>
          <a:srgbClr val="5A8E1E"/>
        </a:lt2>
        <a:accent1>
          <a:srgbClr val="073070"/>
        </a:accent1>
        <a:accent2>
          <a:srgbClr val="456494"/>
        </a:accent2>
        <a:accent3>
          <a:srgbClr val="FFFFFF"/>
        </a:accent3>
        <a:accent4>
          <a:srgbClr val="000000"/>
        </a:accent4>
        <a:accent5>
          <a:srgbClr val="AAADBB"/>
        </a:accent5>
        <a:accent6>
          <a:srgbClr val="3E5A86"/>
        </a:accent6>
        <a:hlink>
          <a:srgbClr val="488DDB"/>
        </a:hlink>
        <a:folHlink>
          <a:srgbClr val="488DDB"/>
        </a:folHlink>
      </a:clrScheme>
      <a:clrMap bg1="lt1" tx1="dk1" bg2="lt2" tx2="dk2" accent1="accent1" accent2="accent2" accent3="accent3" accent4="accent4" accent5="accent5" accent6="accent6" hlink="hlink" folHlink="folHlink"/>
    </a:extraClrScheme>
  </a:extraClrSchemeLst>
  <a:custClrLst>
    <a:custClr name="Dunkelblau">
      <a:srgbClr val="073070"/>
    </a:custClr>
    <a:custClr name="Hellblau">
      <a:srgbClr val="488FDB"/>
    </a:custClr>
    <a:custClr name="Dunkelrot">
      <a:srgbClr val="B82C44"/>
    </a:custClr>
    <a:custClr name="Orange">
      <a:srgbClr val="FF9933"/>
    </a:custClr>
    <a:custClr name="Dunkelgrün">
      <a:srgbClr val="5A8E1E"/>
    </a:custClr>
    <a:custClr name=" ">
      <a:srgbClr val="FFFFFF"/>
    </a:custClr>
    <a:custClr name=" ">
      <a:srgbClr val="FFFFFF"/>
    </a:custClr>
    <a:custClr name=" ">
      <a:srgbClr val="FFFFFF"/>
    </a:custClr>
    <a:custClr name=" ">
      <a:srgbClr val="FFFFFF"/>
    </a:custClr>
    <a:custClr name=" ">
      <a:srgbClr val="FFFFFF"/>
    </a:custClr>
    <a:custClr name="Dunkelblau 75%">
      <a:srgbClr val="456494"/>
    </a:custClr>
    <a:custClr name="Hellblau 75%">
      <a:srgbClr val="76ABE4"/>
    </a:custClr>
    <a:custClr name="Dunkelrot 75%">
      <a:srgbClr val="CA6173"/>
    </a:custClr>
    <a:custClr name="Orange 75%">
      <a:srgbClr val="FFB366"/>
    </a:custClr>
    <a:custClr name="Dunkelgrün 75%">
      <a:srgbClr val="83AA56"/>
    </a:custClr>
    <a:custClr name=" ">
      <a:srgbClr val="FFFFFF"/>
    </a:custClr>
    <a:custClr name=" ">
      <a:srgbClr val="FFFFFF"/>
    </a:custClr>
    <a:custClr name=" ">
      <a:srgbClr val="FFFFFF"/>
    </a:custClr>
    <a:custClr name=" ">
      <a:srgbClr val="FFFFFF"/>
    </a:custClr>
    <a:custClr name=" ">
      <a:srgbClr val="FFFFFF"/>
    </a:custClr>
    <a:custClr name="Dunkelblau 50%">
      <a:srgbClr val="8397B7"/>
    </a:custClr>
    <a:custClr name="Hellblau 50%">
      <a:srgbClr val="A3C7ED"/>
    </a:custClr>
    <a:custClr name="Hellrot">
      <a:srgbClr val="EE234A"/>
    </a:custClr>
    <a:custClr name="Gelb">
      <a:srgbClr val="FBCB3D"/>
    </a:custClr>
    <a:custClr name="Hellgrün">
      <a:srgbClr val="B4BD00"/>
    </a:custClr>
    <a:custClr name=" ">
      <a:srgbClr val="FFFFFF"/>
    </a:custClr>
    <a:custClr name=" ">
      <a:srgbClr val="FFFFFF"/>
    </a:custClr>
    <a:custClr name=" ">
      <a:srgbClr val="FFFFFF"/>
    </a:custClr>
    <a:custClr name=" ">
      <a:srgbClr val="FFFFFF"/>
    </a:custClr>
    <a:custClr name=" ">
      <a:srgbClr val="FFFFFF"/>
    </a:custClr>
    <a:custClr name="Dunkelblau 25%">
      <a:srgbClr val="C1CBDB"/>
    </a:custClr>
    <a:custClr name="Hellblau 25%">
      <a:srgbClr val="D1E3F6"/>
    </a:custClr>
    <a:custClr name="Hellrot 75%">
      <a:srgbClr val="F25A77"/>
    </a:custClr>
    <a:custClr name="Gelb 75%">
      <a:srgbClr val="FCD86E"/>
    </a:custClr>
    <a:custClr name="Hellgrün 75%">
      <a:srgbClr val="C7CE40"/>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Handwerkskammer_2014-07-30_v2.potx" id="{0FB7B13C-C8AB-4BD8-B186-008B04256A9B}" vid="{DF0F6429-E51A-413E-8900-A81D4A76AB8E}"/>
    </a:ext>
  </a:extLst>
</a:theme>
</file>

<file path=ppt/theme/theme3.xml><?xml version="1.0" encoding="utf-8"?>
<a:theme xmlns:a="http://schemas.openxmlformats.org/drawingml/2006/main" name="1_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BC PowerPoint skabelon">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IB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extLst>
    <a:ext uri="{05A4C25C-085E-4340-85A3-A5531E510DB2}">
      <thm15:themeFamily xmlns:thm15="http://schemas.microsoft.com/office/thememl/2012/main" name="blank.potx" id="{EC7E9F91-B9D4-4C9A-BF6F-3B41F3280A0D}" vid="{3C61579D-603E-4B0B-B9F1-CA2938622A2F}"/>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061042-62f6-4d8e-86b6-bde04fc823ef">
      <Terms xmlns="http://schemas.microsoft.com/office/infopath/2007/PartnerControls"/>
    </lcf76f155ced4ddcb4097134ff3c332f>
    <TaxCatchAll xmlns="48c01089-0f2e-417d-97b8-9a68456016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5E37B3BA8FD7242B883C8A826046FED" ma:contentTypeVersion="11" ma:contentTypeDescription="Ein neues Dokument erstellen." ma:contentTypeScope="" ma:versionID="dc31fa77cb72a6641df51cd844db27e7">
  <xsd:schema xmlns:xsd="http://www.w3.org/2001/XMLSchema" xmlns:xs="http://www.w3.org/2001/XMLSchema" xmlns:p="http://schemas.microsoft.com/office/2006/metadata/properties" xmlns:ns2="cc061042-62f6-4d8e-86b6-bde04fc823ef" xmlns:ns3="48c01089-0f2e-417d-97b8-9a6845601653" targetNamespace="http://schemas.microsoft.com/office/2006/metadata/properties" ma:root="true" ma:fieldsID="9b4a4b32bf636c9117304f4361c00b0c" ns2:_="" ns3:_="">
    <xsd:import namespace="cc061042-62f6-4d8e-86b6-bde04fc823ef"/>
    <xsd:import namespace="48c01089-0f2e-417d-97b8-9a68456016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61042-62f6-4d8e-86b6-bde04fc823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af399366-1498-438c-8354-d8c47f1cc08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c01089-0f2e-417d-97b8-9a684560165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b6e43fe-5acc-4b7c-bee3-8c783035670a}" ma:internalName="TaxCatchAll" ma:showField="CatchAllData" ma:web="48c01089-0f2e-417d-97b8-9a68456016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AC543-C5FB-4427-8228-000D8999CA55}">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df83765-6805-4b61-a633-d3165cc5c152"/>
    <ds:schemaRef ds:uri="http://www.w3.org/XML/1998/namespace"/>
    <ds:schemaRef ds:uri="http://purl.org/dc/dcmitype/"/>
    <ds:schemaRef ds:uri="cc061042-62f6-4d8e-86b6-bde04fc823ef"/>
    <ds:schemaRef ds:uri="48c01089-0f2e-417d-97b8-9a6845601653"/>
  </ds:schemaRefs>
</ds:datastoreItem>
</file>

<file path=customXml/itemProps2.xml><?xml version="1.0" encoding="utf-8"?>
<ds:datastoreItem xmlns:ds="http://schemas.openxmlformats.org/officeDocument/2006/customXml" ds:itemID="{E31D025C-F2C8-4937-9630-111AFC5EB435}">
  <ds:schemaRefs>
    <ds:schemaRef ds:uri="http://schemas.microsoft.com/sharepoint/v3/contenttype/forms"/>
  </ds:schemaRefs>
</ds:datastoreItem>
</file>

<file path=customXml/itemProps3.xml><?xml version="1.0" encoding="utf-8"?>
<ds:datastoreItem xmlns:ds="http://schemas.openxmlformats.org/officeDocument/2006/customXml" ds:itemID="{77E19923-BD04-4C34-B128-D96B69DBD6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61042-62f6-4d8e-86b6-bde04fc823ef"/>
    <ds:schemaRef ds:uri="48c01089-0f2e-417d-97b8-9a68456016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11016</Words>
  <Application>Microsoft Office PowerPoint</Application>
  <PresentationFormat>Bildschirmpräsentation (4:3)</PresentationFormat>
  <Paragraphs>933</Paragraphs>
  <Slides>87</Slides>
  <Notes>3</Notes>
  <HiddenSlides>1</HiddenSlides>
  <MMClips>1</MMClips>
  <ScaleCrop>false</ScaleCrop>
  <HeadingPairs>
    <vt:vector size="8" baseType="variant">
      <vt:variant>
        <vt:lpstr>Verwendete Schriftarten</vt:lpstr>
      </vt:variant>
      <vt:variant>
        <vt:i4>10</vt:i4>
      </vt:variant>
      <vt:variant>
        <vt:lpstr>Design</vt:lpstr>
      </vt:variant>
      <vt:variant>
        <vt:i4>5</vt:i4>
      </vt:variant>
      <vt:variant>
        <vt:lpstr>Eingebettete OLE-Server</vt:lpstr>
      </vt:variant>
      <vt:variant>
        <vt:i4>1</vt:i4>
      </vt:variant>
      <vt:variant>
        <vt:lpstr>Folientitel</vt:lpstr>
      </vt:variant>
      <vt:variant>
        <vt:i4>87</vt:i4>
      </vt:variant>
    </vt:vector>
  </HeadingPairs>
  <TitlesOfParts>
    <vt:vector size="103" baseType="lpstr">
      <vt:lpstr>Arial</vt:lpstr>
      <vt:lpstr>Calibri</vt:lpstr>
      <vt:lpstr>Calibri Light</vt:lpstr>
      <vt:lpstr>Courier New</vt:lpstr>
      <vt:lpstr>Garamond</vt:lpstr>
      <vt:lpstr>inherit</vt:lpstr>
      <vt:lpstr>Symbol</vt:lpstr>
      <vt:lpstr>Verdana</vt:lpstr>
      <vt:lpstr>Wingdings</vt:lpstr>
      <vt:lpstr>Wingdings 2</vt:lpstr>
      <vt:lpstr>Office-tema</vt:lpstr>
      <vt:lpstr>BA-H_blau_2015</vt:lpstr>
      <vt:lpstr>1_Office-tema</vt:lpstr>
      <vt:lpstr>2_Office-tema</vt:lpstr>
      <vt:lpstr>IBC PowerPoint skabelon</vt:lpstr>
      <vt:lpstr>Worksheet</vt:lpstr>
      <vt:lpstr>PowerPoint-Präsentation</vt:lpstr>
      <vt:lpstr>PowerPoint-Präsentation</vt:lpstr>
      <vt:lpstr>PowerPoint-Präsentation</vt:lpstr>
      <vt:lpstr>Program for the days
</vt:lpstr>
      <vt:lpstr>PowerPoint-Präsentation</vt:lpstr>
      <vt:lpstr>What should companies consider in connection with Generation Z? </vt:lpstr>
      <vt:lpstr>Some information about Generation Z form various studies</vt:lpstr>
      <vt:lpstr>Gen Z* </vt:lpstr>
      <vt:lpstr>Characteristics of Generation Z</vt:lpstr>
      <vt:lpstr>Generation Z (and Y)</vt:lpstr>
      <vt:lpstr>Generation Z (and Y)</vt:lpstr>
      <vt:lpstr>Generation Z</vt:lpstr>
      <vt:lpstr>Generation Z and some questions for companies regarded to recruiting acitivities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Why spend time on onboarding?</vt:lpstr>
      <vt:lpstr>Why spend time on onboarding?</vt:lpstr>
      <vt:lpstr>PowerPoint-Präsentation</vt:lpstr>
      <vt:lpstr>PowerPoint-Präsentation</vt:lpstr>
      <vt:lpstr>Time to performance</vt:lpstr>
      <vt:lpstr>PowerPoint-Präsentation</vt:lpstr>
      <vt:lpstr>PowerPoint-Präsentation</vt:lpstr>
      <vt:lpstr>PowerPoint-Präsentation</vt:lpstr>
      <vt:lpstr>Case  Job and Person profile 
</vt:lpstr>
      <vt:lpstr>The REGROW Toolbox</vt:lpstr>
      <vt:lpstr>Program for the days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Personal, industry and methodological competencies</vt:lpstr>
      <vt:lpstr>Case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Case Corporate culture  / Job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Case Stress management and working environment</vt:lpstr>
      <vt:lpstr>Buddy </vt:lpstr>
      <vt:lpstr>Home Case – Second KAIN phase </vt:lpstr>
      <vt:lpstr>Visit the company  and help until next time </vt:lpstr>
      <vt:lpstr>Thank you and we wish you a lot of success with your projects!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Evaluation
</vt:lpstr>
      <vt:lpstr>Thank you for your participation!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Anker Meier - HAME</dc:creator>
  <cp:lastModifiedBy>Hannes Ujen</cp:lastModifiedBy>
  <cp:revision>173</cp:revision>
  <dcterms:created xsi:type="dcterms:W3CDTF">2021-12-15T10:53:33Z</dcterms:created>
  <dcterms:modified xsi:type="dcterms:W3CDTF">2023-05-09T07:39:16Z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0x010100B5E37B3BA8FD7242B883C8A826046FED</vt:lpwstr>
  </property>
  <property fmtid="{D5CDD505-2E9C-101B-9397-08002B2CF9AE}" pid="3" name="MediaServiceImageTags">
    <vt:lpwstr/>
  </property>
</Properties>
</file>