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796" r:id="rId6"/>
    <p:sldId id="797" r:id="rId7"/>
    <p:sldId id="802" r:id="rId8"/>
    <p:sldId id="803" r:id="rId9"/>
    <p:sldId id="799" r:id="rId10"/>
    <p:sldId id="800" r:id="rId11"/>
    <p:sldId id="793" r:id="rId12"/>
    <p:sldId id="1013" r:id="rId13"/>
    <p:sldId id="8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900"/>
    <a:srgbClr val="F0FEDA"/>
    <a:srgbClr val="00AF50"/>
    <a:srgbClr val="3233FF"/>
    <a:srgbClr val="EAF1DD"/>
    <a:srgbClr val="C6D9F1"/>
    <a:srgbClr val="C2D69B"/>
    <a:srgbClr val="FABF8F"/>
    <a:srgbClr val="FDE9D9"/>
    <a:srgbClr val="8DB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B8951-FD5F-4CC0-BA5B-30453EEA9F52}" v="3" dt="2023-04-27T11:22:01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Wildt" userId="d851743e-4de0-44c1-9f59-d20b01d2523d" providerId="ADAL" clId="{3111A01B-B8C1-4D44-8543-216C9E6BA240}"/>
    <pc:docChg chg="modSld">
      <pc:chgData name="Christian Wildt" userId="d851743e-4de0-44c1-9f59-d20b01d2523d" providerId="ADAL" clId="{3111A01B-B8C1-4D44-8543-216C9E6BA240}" dt="2023-04-24T09:11:14.665" v="1" actId="1076"/>
      <pc:docMkLst>
        <pc:docMk/>
      </pc:docMkLst>
      <pc:sldChg chg="addSp modSp mod">
        <pc:chgData name="Christian Wildt" userId="d851743e-4de0-44c1-9f59-d20b01d2523d" providerId="ADAL" clId="{3111A01B-B8C1-4D44-8543-216C9E6BA240}" dt="2023-04-24T09:11:14.665" v="1" actId="1076"/>
        <pc:sldMkLst>
          <pc:docMk/>
          <pc:sldMk cId="0" sldId="256"/>
        </pc:sldMkLst>
        <pc:picChg chg="add mod">
          <ac:chgData name="Christian Wildt" userId="d851743e-4de0-44c1-9f59-d20b01d2523d" providerId="ADAL" clId="{3111A01B-B8C1-4D44-8543-216C9E6BA240}" dt="2023-04-24T09:11:14.665" v="1" actId="1076"/>
          <ac:picMkLst>
            <pc:docMk/>
            <pc:sldMk cId="0" sldId="256"/>
            <ac:picMk id="2" creationId="{DA617413-F54B-AF59-ACEB-8AAA7521FCA6}"/>
          </ac:picMkLst>
        </pc:picChg>
      </pc:sldChg>
    </pc:docChg>
  </pc:docChgLst>
  <pc:docChgLst>
    <pc:chgData name="Christian Wildt" userId="d851743e-4de0-44c1-9f59-d20b01d2523d" providerId="ADAL" clId="{5A5B8951-FD5F-4CC0-BA5B-30453EEA9F52}"/>
    <pc:docChg chg="modSld">
      <pc:chgData name="Christian Wildt" userId="d851743e-4de0-44c1-9f59-d20b01d2523d" providerId="ADAL" clId="{5A5B8951-FD5F-4CC0-BA5B-30453EEA9F52}" dt="2023-04-27T11:22:05.223" v="3" actId="1076"/>
      <pc:docMkLst>
        <pc:docMk/>
      </pc:docMkLst>
      <pc:sldChg chg="addSp modSp mod">
        <pc:chgData name="Christian Wildt" userId="d851743e-4de0-44c1-9f59-d20b01d2523d" providerId="ADAL" clId="{5A5B8951-FD5F-4CC0-BA5B-30453EEA9F52}" dt="2023-04-27T11:22:05.223" v="3" actId="1076"/>
        <pc:sldMkLst>
          <pc:docMk/>
          <pc:sldMk cId="0" sldId="256"/>
        </pc:sldMkLst>
        <pc:spChg chg="add mod">
          <ac:chgData name="Christian Wildt" userId="d851743e-4de0-44c1-9f59-d20b01d2523d" providerId="ADAL" clId="{5A5B8951-FD5F-4CC0-BA5B-30453EEA9F52}" dt="2023-04-27T11:21:59.619" v="1"/>
          <ac:spMkLst>
            <pc:docMk/>
            <pc:sldMk cId="0" sldId="256"/>
            <ac:spMk id="3" creationId="{CE6446AA-9377-1AAE-2669-50EB4C132C81}"/>
          </ac:spMkLst>
        </pc:spChg>
        <pc:spChg chg="add mod">
          <ac:chgData name="Christian Wildt" userId="d851743e-4de0-44c1-9f59-d20b01d2523d" providerId="ADAL" clId="{5A5B8951-FD5F-4CC0-BA5B-30453EEA9F52}" dt="2023-04-27T11:22:05.223" v="3" actId="1076"/>
          <ac:spMkLst>
            <pc:docMk/>
            <pc:sldMk cId="0" sldId="256"/>
            <ac:spMk id="4" creationId="{CE6446AA-9377-1AAE-2669-50EB4C132C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02BD3-A4FC-4160-9B4A-1B3712634D54}" type="datetimeFigureOut">
              <a:rPr lang="da-DK" smtClean="0"/>
              <a:t>27-04-2023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Kliknąć, aby zmienić tekst typograficzny na główny.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E9934-AF26-4A75-877A-1B598F2D96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7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Verwendete Literatur</a:t>
            </a:r>
          </a:p>
          <a:p>
            <a:r>
              <a:rPr lang="de-DE" dirty="0"/>
              <a:t>Stangl, W. (2022, 2. März). Selbstreflexion . Online Lexikon für Psychologie und Pädagogik.</a:t>
            </a:r>
          </a:p>
          <a:p>
            <a:r>
              <a:rPr lang="de-DE" dirty="0"/>
              <a:t>https://lexikon.stangl.eu/7084/selbstreflexion.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E9934-AF26-4A75-877A-1B598F2D966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651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DD8B-8AA4-4BEF-A65E-DAF8C47BD920}" type="datetime1">
              <a:rPr lang="da-DK" smtClean="0"/>
              <a:t>27-04-2023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96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CC4B-171C-4E05-A58A-C9C977E44F93}" type="datetime1">
              <a:rPr lang="da-DK" smtClean="0"/>
              <a:t>27-04-2023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11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E6BE-721B-457A-A739-9C30B33EC6EA}" type="datetime1">
              <a:rPr lang="da-DK" smtClean="0"/>
              <a:t>27-04-2023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00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4FF-8C14-4C9F-9F22-F24524B07B96}" type="datetime1">
              <a:rPr lang="da-DK" smtClean="0"/>
              <a:t>27-04-2023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766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729-256D-4455-9575-984410C4E5CB}" type="datetime1">
              <a:rPr lang="da-DK" smtClean="0"/>
              <a:t>27-04-2023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2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BE4-3304-456A-8DFE-FB255378EEA4}" type="datetime1">
              <a:rPr lang="da-DK" smtClean="0"/>
              <a:t>27-04-2023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252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8532-8963-4EC0-86F9-4D9BB2735017}" type="datetime1">
              <a:rPr lang="da-DK" smtClean="0"/>
              <a:t>27-04-2023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4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6B03-C82D-42C9-9BDD-C6F2B80BA09A}" type="datetime1">
              <a:rPr lang="da-DK" smtClean="0"/>
              <a:t>27-04-2023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47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2AF-E03F-4A84-AD50-D1E47C871299}" type="datetime1">
              <a:rPr lang="da-DK" smtClean="0"/>
              <a:t>27-04-2023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660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86B-754C-4A90-BB15-D31509A5C327}" type="datetime1">
              <a:rPr lang="da-DK" smtClean="0"/>
              <a:t>27-04-2023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26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242-2C62-4254-B775-9218B71AC43B}" type="datetime1">
              <a:rPr lang="da-DK" smtClean="0"/>
              <a:t>27-04-2023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44D-BCF6-47AB-921A-D71CC449A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45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Kliknąć, aby zmienić tytułografię w menu głównym.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Kliknąć, aby zmienić tekst typograficzny na główny.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41EE-B70D-44A8-A9E7-4C1E01302F0D}" type="datetime1">
              <a:rPr lang="da-DK" smtClean="0"/>
              <a:t>27-04-2023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B8A3B6-8CB9-4F0B-6D7D-EEC43C7484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433947"/>
            <a:ext cx="685800" cy="414909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34DB2BF-46FE-E779-5148-46DA97C2150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956"/>
            <a:ext cx="1670266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817400"/>
            <a:ext cx="6895694" cy="2023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909"/>
              </a:lnSpc>
              <a:spcBef>
                <a:spcPts val="100"/>
              </a:spcBef>
            </a:pPr>
            <a:r>
              <a:rPr sz="7200" spc="-5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Mentor</a:t>
            </a:r>
            <a:endParaRPr sz="7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/>
            <a:r>
              <a:rPr sz="7200" spc="-5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Szkolenie</a:t>
            </a:r>
            <a:endParaRPr sz="3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BF805F-DAF1-9CC6-0AAD-D2DE723BA8BB}"/>
              </a:ext>
            </a:extLst>
          </p:cNvPr>
          <p:cNvSpPr txBox="1"/>
          <p:nvPr/>
        </p:nvSpPr>
        <p:spPr>
          <a:xfrm>
            <a:off x="457200" y="342912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Moduł 5 - Refleksja i dzielenie się doświadczeniami</a:t>
            </a:r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52BDBF88-C465-133C-EFC9-51197369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560937"/>
            <a:ext cx="699128" cy="676375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E80CF97-F723-5931-EE68-340D7E5106E9}"/>
              </a:ext>
            </a:extLst>
          </p:cNvPr>
          <p:cNvGrpSpPr/>
          <p:nvPr/>
        </p:nvGrpSpPr>
        <p:grpSpPr>
          <a:xfrm>
            <a:off x="5971341" y="5282544"/>
            <a:ext cx="2993090" cy="1146870"/>
            <a:chOff x="5971341" y="5337856"/>
            <a:chExt cx="2993090" cy="1146870"/>
          </a:xfrm>
        </p:grpSpPr>
        <p:pic>
          <p:nvPicPr>
            <p:cNvPr id="14" name="Picture 2" descr="Logo Wielkopolska Izba Rzemieślnicza">
              <a:extLst>
                <a:ext uri="{FF2B5EF4-FFF2-40B4-BE49-F238E27FC236}">
                  <a16:creationId xmlns:a16="http://schemas.microsoft.com/office/drawing/2014/main" id="{9DA1F19F-93E1-8B8C-BB01-604F7303B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830" y="5910179"/>
              <a:ext cx="2512112" cy="57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zba Rzemieślnicza w Opolu">
              <a:extLst>
                <a:ext uri="{FF2B5EF4-FFF2-40B4-BE49-F238E27FC236}">
                  <a16:creationId xmlns:a16="http://schemas.microsoft.com/office/drawing/2014/main" id="{67181A94-1BD7-B5E8-495B-A099071E5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341" y="5337856"/>
              <a:ext cx="2993090" cy="41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DECCF81-8410-A7BC-A256-0F277CFC7306}"/>
              </a:ext>
            </a:extLst>
          </p:cNvPr>
          <p:cNvGrpSpPr/>
          <p:nvPr/>
        </p:nvGrpSpPr>
        <p:grpSpPr>
          <a:xfrm>
            <a:off x="311827" y="5215027"/>
            <a:ext cx="2431373" cy="1281905"/>
            <a:chOff x="54984" y="5193499"/>
            <a:chExt cx="2431373" cy="1281905"/>
          </a:xfrm>
        </p:grpSpPr>
        <p:pic>
          <p:nvPicPr>
            <p:cNvPr id="17" name="Picture 6" descr="Hanse-Parlament e.V.">
              <a:extLst>
                <a:ext uri="{FF2B5EF4-FFF2-40B4-BE49-F238E27FC236}">
                  <a16:creationId xmlns:a16="http://schemas.microsoft.com/office/drawing/2014/main" id="{0D4758B4-5E29-5890-CE59-96B790ECB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4" y="5193499"/>
              <a:ext cx="2431373" cy="69997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90D95CF5-CD11-11B2-B477-FEC23F7B1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98" y="5919501"/>
              <a:ext cx="926505" cy="55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84AE9164-0D11-5D04-3276-1D62BDBE05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09" y="4885158"/>
            <a:ext cx="705612" cy="794771"/>
          </a:xfrm>
          <a:prstGeom prst="rect">
            <a:avLst/>
          </a:prstGeom>
        </p:spPr>
      </p:pic>
      <p:pic>
        <p:nvPicPr>
          <p:cNvPr id="28" name="Grafik 2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6BB02F7-786A-5B02-BDE3-71C6F7E515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58" y="5883361"/>
            <a:ext cx="1055914" cy="923925"/>
          </a:xfrm>
          <a:prstGeom prst="rect">
            <a:avLst/>
          </a:prstGeom>
        </p:spPr>
      </p:pic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F1A43E80-781F-B4DC-3910-995AE037CF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48" y="232092"/>
            <a:ext cx="2581183" cy="52990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7CC352F-3916-7587-48A1-1D1D193DB6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66637"/>
            <a:ext cx="2424545" cy="14668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A617413-F54B-AF59-ACEB-8AAA7521FC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27019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2">
            <a:extLst>
              <a:ext uri="{FF2B5EF4-FFF2-40B4-BE49-F238E27FC236}">
                <a16:creationId xmlns:a16="http://schemas.microsoft.com/office/drawing/2014/main" id="{CE6446AA-9377-1AAE-2669-50EB4C132C81}"/>
              </a:ext>
            </a:extLst>
          </p:cNvPr>
          <p:cNvSpPr txBox="1"/>
          <p:nvPr/>
        </p:nvSpPr>
        <p:spPr>
          <a:xfrm>
            <a:off x="179569" y="161836"/>
            <a:ext cx="62036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de-DE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ACB70-34B9-478E-A542-D771AD71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7" y="3925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>
                <a:latin typeface="+mn-lt"/>
                <a:cs typeface="Arial" panose="020B0604020202020204" pitchFamily="34" charset="0"/>
              </a:rPr>
              <a:t>Dziękujemy za udział! </a:t>
            </a:r>
          </a:p>
        </p:txBody>
      </p:sp>
      <p:pic>
        <p:nvPicPr>
          <p:cNvPr id="4" name="Grafik 3" descr="Ein Bild, das Text, Gebäude, draußen, Straße enthält.&#10;&#10;Automatisch generierte Beschreibung">
            <a:extLst>
              <a:ext uri="{FF2B5EF4-FFF2-40B4-BE49-F238E27FC236}">
                <a16:creationId xmlns:a16="http://schemas.microsoft.com/office/drawing/2014/main" id="{6F707542-727B-4B13-94A4-A19C40D7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91" y="2346037"/>
            <a:ext cx="5996712" cy="30420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F23A3F-E290-402E-20A3-A280C7D1BA41}"/>
              </a:ext>
            </a:extLst>
          </p:cNvPr>
          <p:cNvSpPr txBox="1"/>
          <p:nvPr/>
        </p:nvSpPr>
        <p:spPr>
          <a:xfrm>
            <a:off x="1600200" y="6211669"/>
            <a:ext cx="662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"Wsparcie Komisji Europejskiej dla powstania tej publikacji nie stanowi poparcia dla jej treści, które odzwierciedlają jedynie poglądy autorów, a Komisja nie ponosi odpowiedzialności za jakiekolwiek wykorzystanie zawartych w niej informacji."</a:t>
            </a:r>
            <a:endParaRPr lang="de-DE" sz="1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9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01754AA-F191-46D5-978D-A95D07ACE608}"/>
              </a:ext>
            </a:extLst>
          </p:cNvPr>
          <p:cNvSpPr txBox="1"/>
          <p:nvPr/>
        </p:nvSpPr>
        <p:spPr>
          <a:xfrm>
            <a:off x="696686" y="353827"/>
            <a:ext cx="67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dirty="0">
                <a:solidFill>
                  <a:prstClr val="black"/>
                </a:solidFill>
                <a:cs typeface="Arial" panose="020B0604020202020204" pitchFamily="34" charset="0"/>
              </a:rPr>
              <a:t>Trzeci dzień szkoleniowy</a:t>
            </a: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BAB21D-655C-4B97-A80A-615E474F1E2D}"/>
              </a:ext>
            </a:extLst>
          </p:cNvPr>
          <p:cNvSpPr txBox="1"/>
          <p:nvPr/>
        </p:nvSpPr>
        <p:spPr>
          <a:xfrm>
            <a:off x="696686" y="2189018"/>
            <a:ext cx="76160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Program dnia</a:t>
            </a:r>
          </a:p>
          <a:p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Prezentacja indywidualnych doświadczeń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Reakcja na napotkane trudności, skutki, problemy i dalsze kroki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Sesja plenarna i wymiana doświadczeń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Ocena</a:t>
            </a:r>
          </a:p>
        </p:txBody>
      </p:sp>
    </p:spTree>
    <p:extLst>
      <p:ext uri="{BB962C8B-B14F-4D97-AF65-F5344CB8AC3E}">
        <p14:creationId xmlns:p14="http://schemas.microsoft.com/office/powerpoint/2010/main" val="379864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01754AA-F191-46D5-978D-A95D07ACE608}"/>
              </a:ext>
            </a:extLst>
          </p:cNvPr>
          <p:cNvSpPr txBox="1"/>
          <p:nvPr/>
        </p:nvSpPr>
        <p:spPr>
          <a:xfrm>
            <a:off x="683023" y="259599"/>
            <a:ext cx="67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Prezentacje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52EE39-9587-4347-B587-87965D2D0CFC}"/>
              </a:ext>
            </a:extLst>
          </p:cNvPr>
          <p:cNvSpPr txBox="1"/>
          <p:nvPr/>
        </p:nvSpPr>
        <p:spPr>
          <a:xfrm>
            <a:off x="683022" y="1380882"/>
            <a:ext cx="761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10 minut na uczestnika</a:t>
            </a:r>
          </a:p>
          <a:p>
            <a:pPr algn="ctr"/>
            <a:r>
              <a:rPr lang="en-GB" sz="2400" b="1" dirty="0"/>
              <a:t> </a:t>
            </a:r>
          </a:p>
          <a:p>
            <a:pPr algn="ctr"/>
            <a:r>
              <a:rPr lang="en-GB" sz="2400" b="1" dirty="0"/>
              <a:t>Krótka runda pytań/komentarzy bezpośrednio po zakończeniu</a:t>
            </a:r>
            <a:endParaRPr lang="en-GB" sz="2000" dirty="0"/>
          </a:p>
        </p:txBody>
      </p:sp>
      <p:pic>
        <p:nvPicPr>
          <p:cNvPr id="8" name="Grafik 7" descr="Ein Bild, das Text, drinnen, Person, computer enthält.&#10;&#10;Automatisch generierte Beschreibung">
            <a:extLst>
              <a:ext uri="{FF2B5EF4-FFF2-40B4-BE49-F238E27FC236}">
                <a16:creationId xmlns:a16="http://schemas.microsoft.com/office/drawing/2014/main" id="{5408F1B4-33C0-4364-8CDE-1F4802731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85" y="3085584"/>
            <a:ext cx="4168642" cy="31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01754AA-F191-46D5-978D-A95D07ACE608}"/>
              </a:ext>
            </a:extLst>
          </p:cNvPr>
          <p:cNvSpPr txBox="1"/>
          <p:nvPr/>
        </p:nvSpPr>
        <p:spPr>
          <a:xfrm>
            <a:off x="696686" y="328162"/>
            <a:ext cx="676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Refleksja nad trudnościami,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efekty i dalsze kroki</a:t>
            </a: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2599250-C8A5-4348-9F09-E3CF63DC8F3F}"/>
              </a:ext>
            </a:extLst>
          </p:cNvPr>
          <p:cNvSpPr txBox="1"/>
          <p:nvPr/>
        </p:nvSpPr>
        <p:spPr>
          <a:xfrm>
            <a:off x="696686" y="1953534"/>
            <a:ext cx="7918516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Autorefleksja jest terminem używanym do opisania zdolności osoby do refleksji </a:t>
            </a:r>
            <a:r>
              <a:rPr lang="en-US" sz="2000" b="1" dirty="0">
                <a:solidFill>
                  <a:srgbClr val="FF0000"/>
                </a:solidFill>
              </a:rPr>
              <a:t>nad własną sytuacją</a:t>
            </a:r>
            <a:r>
              <a:rPr lang="en-US" sz="2000" dirty="0"/>
              <a:t>. Refleksje nad zewnętrznymi lub wewnętrznymi obserwacjami mogą być postrzegane jako </a:t>
            </a:r>
            <a:r>
              <a:rPr lang="en-US" sz="2000" b="1" dirty="0">
                <a:solidFill>
                  <a:srgbClr val="FF0000"/>
                </a:solidFill>
              </a:rPr>
              <a:t>możliwości rozpoznania problemów i punkty wyjścia do zmian</a:t>
            </a:r>
            <a:r>
              <a:rPr lang="en-US" sz="2000" dirty="0"/>
              <a:t>. Autorefleksja zakłada zdolność do </a:t>
            </a:r>
            <a:r>
              <a:rPr lang="en-US" sz="2000" b="1" dirty="0">
                <a:solidFill>
                  <a:srgbClr val="FF0000"/>
                </a:solidFill>
              </a:rPr>
              <a:t>zróżnicowanej samoobserwacji i pewien dystans do samego siebie</a:t>
            </a:r>
            <a:r>
              <a:rPr lang="en-US" sz="2000" dirty="0"/>
              <a:t>. (</a:t>
            </a:r>
            <a:r>
              <a:rPr lang="en-US" sz="2000" dirty="0" err="1"/>
              <a:t>Stangl</a:t>
            </a:r>
            <a:r>
              <a:rPr lang="en-US" sz="2000" dirty="0"/>
              <a:t>, 2022).</a:t>
            </a:r>
            <a:endParaRPr lang="en-GB" sz="2000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7C6329C-638F-4F2A-9EBA-CEF7A93B4E57}"/>
              </a:ext>
            </a:extLst>
          </p:cNvPr>
          <p:cNvSpPr/>
          <p:nvPr/>
        </p:nvSpPr>
        <p:spPr>
          <a:xfrm>
            <a:off x="1489435" y="4646049"/>
            <a:ext cx="6165130" cy="153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ym typeface="Wingdings" panose="05000000000000000000" pitchFamily="2" charset="2"/>
              </a:rPr>
              <a:t>Autorefleksja jest niezbędna dla </a:t>
            </a:r>
            <a:r>
              <a:rPr lang="en-US" sz="2000" dirty="0">
                <a:sym typeface="Wingdings" panose="05000000000000000000" pitchFamily="2" charset="2"/>
              </a:rPr>
              <a:t>wewnętrznego wzrostu i rozwoju osobistego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646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01754AA-F191-46D5-978D-A95D07ACE608}"/>
              </a:ext>
            </a:extLst>
          </p:cNvPr>
          <p:cNvSpPr txBox="1"/>
          <p:nvPr/>
        </p:nvSpPr>
        <p:spPr>
          <a:xfrm>
            <a:off x="603920" y="325860"/>
            <a:ext cx="67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Pytania do autorefleksji</a:t>
            </a: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51FD7C5-C332-43D7-9D57-1C05E03CF7AA}"/>
              </a:ext>
            </a:extLst>
          </p:cNvPr>
          <p:cNvSpPr txBox="1"/>
          <p:nvPr/>
        </p:nvSpPr>
        <p:spPr>
          <a:xfrm>
            <a:off x="603920" y="1379181"/>
            <a:ext cx="847469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Co udało mi się osiągnąć w ramach realizacji?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Z czego jestem dumny?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Za co jestem wdzięczny?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Kto był czynnikiem pozytywnym, a kto negatywnym dla projektu?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Którą decyzję w projekcie podjąłbym inaczej?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Jaki problem rozwiązałem i co mogę zabrać na przyszłe wyzwania?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Którego problemu nie udało się rozwiązać i dlaczego?</a:t>
            </a:r>
          </a:p>
          <a:p>
            <a:endParaRPr lang="en-GB" sz="2000" dirty="0">
              <a:sym typeface="Wingdings" panose="05000000000000000000" pitchFamily="2" charset="2"/>
            </a:endParaRPr>
          </a:p>
        </p:txBody>
      </p:sp>
      <p:pic>
        <p:nvPicPr>
          <p:cNvPr id="8" name="Grafik 7" descr="Ein Bild, das Text, draußen, Ziegelstein, Schild enthält.&#10;&#10;Automatisch generierte Beschreibung">
            <a:extLst>
              <a:ext uri="{FF2B5EF4-FFF2-40B4-BE49-F238E27FC236}">
                <a16:creationId xmlns:a16="http://schemas.microsoft.com/office/drawing/2014/main" id="{87F59278-55AE-45E4-B228-36D15A8A6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95" y="1104228"/>
            <a:ext cx="2211831" cy="147570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B3D0673-4BDA-4918-93F1-F1B009925CDF}"/>
              </a:ext>
            </a:extLst>
          </p:cNvPr>
          <p:cNvSpPr txBox="1"/>
          <p:nvPr/>
        </p:nvSpPr>
        <p:spPr>
          <a:xfrm>
            <a:off x="763977" y="5008622"/>
            <a:ext cx="7616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15 minut pracy indywidualnej na udzielenie odpowiedzi na te pytania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8724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01754AA-F191-46D5-978D-A95D07ACE608}"/>
              </a:ext>
            </a:extLst>
          </p:cNvPr>
          <p:cNvSpPr txBox="1"/>
          <p:nvPr/>
        </p:nvSpPr>
        <p:spPr>
          <a:xfrm>
            <a:off x="683023" y="341415"/>
            <a:ext cx="789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 było trudne w ostatnich tygodniach? </a:t>
            </a: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52EE39-9587-4347-B587-87965D2D0CFC}"/>
              </a:ext>
            </a:extLst>
          </p:cNvPr>
          <p:cNvSpPr txBox="1"/>
          <p:nvPr/>
        </p:nvSpPr>
        <p:spPr>
          <a:xfrm>
            <a:off x="683023" y="1443474"/>
            <a:ext cx="7616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20 minut w grupach czteroosobowych</a:t>
            </a:r>
          </a:p>
          <a:p>
            <a:pPr algn="ctr"/>
            <a:r>
              <a:rPr lang="en-GB" sz="2000" b="1" dirty="0"/>
              <a:t> </a:t>
            </a:r>
          </a:p>
          <a:p>
            <a:pPr algn="ctr"/>
            <a:r>
              <a:rPr lang="en-GB" sz="2000" b="1" dirty="0"/>
              <a:t>Wymiana doświadczeń</a:t>
            </a:r>
            <a:endParaRPr lang="en-GB" dirty="0"/>
          </a:p>
        </p:txBody>
      </p:sp>
      <p:pic>
        <p:nvPicPr>
          <p:cNvPr id="5" name="Grafik 4" descr="Ein Bild, das Text, draußen, Ziegelstein, Schild enthält.&#10;&#10;Automatisch generierte Beschreibung">
            <a:extLst>
              <a:ext uri="{FF2B5EF4-FFF2-40B4-BE49-F238E27FC236}">
                <a16:creationId xmlns:a16="http://schemas.microsoft.com/office/drawing/2014/main" id="{9FDBF7B2-473A-4336-9738-D7C24CAE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43" y="3355110"/>
            <a:ext cx="406400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6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01754AA-F191-46D5-978D-A95D07ACE608}"/>
              </a:ext>
            </a:extLst>
          </p:cNvPr>
          <p:cNvSpPr txBox="1"/>
          <p:nvPr/>
        </p:nvSpPr>
        <p:spPr>
          <a:xfrm>
            <a:off x="753375" y="353827"/>
            <a:ext cx="67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Sesja plenarna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52EE39-9587-4347-B587-87965D2D0CFC}"/>
              </a:ext>
            </a:extLst>
          </p:cNvPr>
          <p:cNvSpPr txBox="1"/>
          <p:nvPr/>
        </p:nvSpPr>
        <p:spPr>
          <a:xfrm>
            <a:off x="763979" y="2080615"/>
            <a:ext cx="7616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Dyskusja na temat napotkanych trudności, </a:t>
            </a:r>
            <a:br>
              <a:rPr lang="en-GB" sz="2400" b="1" dirty="0"/>
            </a:br>
            <a:r>
              <a:rPr lang="en-GB" sz="2400" b="1" dirty="0"/>
              <a:t>wyciągnięte wnioski i pomysły na przyszłość</a:t>
            </a:r>
            <a:endParaRPr lang="en-GB" sz="2000" dirty="0"/>
          </a:p>
        </p:txBody>
      </p:sp>
      <p:pic>
        <p:nvPicPr>
          <p:cNvPr id="5" name="Grafik 4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DA4AFE3A-7252-4313-925C-089CE6AF5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35" y="3129656"/>
            <a:ext cx="4868616" cy="32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7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ACB70-34B9-478E-A542-D771AD71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7" y="392539"/>
            <a:ext cx="7886700" cy="548365"/>
          </a:xfrm>
        </p:spPr>
        <p:txBody>
          <a:bodyPr>
            <a:normAutofit/>
          </a:bodyPr>
          <a:lstStyle/>
          <a:p>
            <a:r>
              <a:rPr lang="da-DK" sz="2800" b="1" dirty="0">
                <a:latin typeface="+mn-lt"/>
                <a:cs typeface="Arial" panose="020B0604020202020204" pitchFamily="34" charset="0"/>
              </a:rPr>
              <a:t>Ocena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F216576-3C26-471A-97EB-52D8439AF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71" y="1573556"/>
            <a:ext cx="7046105" cy="39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18503"/>
            <a:ext cx="8968640" cy="291307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061042-62f6-4d8e-86b6-bde04fc823ef">
      <Terms xmlns="http://schemas.microsoft.com/office/infopath/2007/PartnerControls"/>
    </lcf76f155ced4ddcb4097134ff3c332f>
    <TaxCatchAll xmlns="48c01089-0f2e-417d-97b8-9a68456016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E37B3BA8FD7242B883C8A826046FED" ma:contentTypeVersion="11" ma:contentTypeDescription="Ein neues Dokument erstellen." ma:contentTypeScope="" ma:versionID="dc31fa77cb72a6641df51cd844db27e7">
  <xsd:schema xmlns:xsd="http://www.w3.org/2001/XMLSchema" xmlns:xs="http://www.w3.org/2001/XMLSchema" xmlns:p="http://schemas.microsoft.com/office/2006/metadata/properties" xmlns:ns2="cc061042-62f6-4d8e-86b6-bde04fc823ef" xmlns:ns3="48c01089-0f2e-417d-97b8-9a6845601653" targetNamespace="http://schemas.microsoft.com/office/2006/metadata/properties" ma:root="true" ma:fieldsID="9b4a4b32bf636c9117304f4361c00b0c" ns2:_="" ns3:_="">
    <xsd:import namespace="cc061042-62f6-4d8e-86b6-bde04fc823ef"/>
    <xsd:import namespace="48c01089-0f2e-417d-97b8-9a68456016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61042-62f6-4d8e-86b6-bde04fc82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af399366-1498-438c-8354-d8c47f1cc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01089-0f2e-417d-97b8-9a68456016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b6e43fe-5acc-4b7c-bee3-8c783035670a}" ma:internalName="TaxCatchAll" ma:showField="CatchAllData" ma:web="48c01089-0f2e-417d-97b8-9a68456016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D025C-F2C8-4937-9630-111AFC5EB4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AC543-C5FB-4427-8228-000D8999CA55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df83765-6805-4b61-a633-d3165cc5c152"/>
    <ds:schemaRef ds:uri="http://schemas.microsoft.com/office/2006/metadata/properties"/>
    <ds:schemaRef ds:uri="http://www.w3.org/XML/1998/namespace"/>
    <ds:schemaRef ds:uri="cc061042-62f6-4d8e-86b6-bde04fc823ef"/>
    <ds:schemaRef ds:uri="48c01089-0f2e-417d-97b8-9a6845601653"/>
  </ds:schemaRefs>
</ds:datastoreItem>
</file>

<file path=customXml/itemProps3.xml><?xml version="1.0" encoding="utf-8"?>
<ds:datastoreItem xmlns:ds="http://schemas.openxmlformats.org/officeDocument/2006/customXml" ds:itemID="{386C880E-7718-44E9-BB66-172834B25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61042-62f6-4d8e-86b6-bde04fc823ef"/>
    <ds:schemaRef ds:uri="48c01089-0f2e-417d-97b8-9a68456016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337</Words>
  <Application>Microsoft Office PowerPoint</Application>
  <PresentationFormat>Bildschirmpräsentation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Verdana</vt:lpstr>
      <vt:lpstr>Wingdings</vt:lpstr>
      <vt:lpstr>Office-tema</vt:lpstr>
      <vt:lpstr>Mentor Szkolenie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Ocena</vt:lpstr>
      <vt:lpstr>PowerPoint-Präsentation</vt:lpstr>
      <vt:lpstr>Dziękujemy za udział!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Anker Meier - HAME</dc:creator>
  <cp:keywords>, docId:37AF7EA9E77A1E4E2E1D3FAC947F2A8A</cp:keywords>
  <cp:lastModifiedBy>Christian Wildt</cp:lastModifiedBy>
  <cp:revision>163</cp:revision>
  <dcterms:created xsi:type="dcterms:W3CDTF">2021-12-15T10:53:33Z</dcterms:created>
  <dcterms:modified xsi:type="dcterms:W3CDTF">2023-04-27T11:22:05Z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0x010100B5E37B3BA8FD7242B883C8A826046FED</vt:lpwstr>
  </property>
  <property fmtid="{D5CDD505-2E9C-101B-9397-08002B2CF9AE}" pid="3" name="MediaServiceImageTags">
    <vt:lpwstr/>
  </property>
</Properties>
</file>